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28"/>
  </p:notesMasterIdLst>
  <p:handoutMasterIdLst>
    <p:handoutMasterId r:id="rId29"/>
  </p:handoutMasterIdLst>
  <p:sldIdLst>
    <p:sldId id="265" r:id="rId8"/>
    <p:sldId id="326" r:id="rId9"/>
    <p:sldId id="327" r:id="rId10"/>
    <p:sldId id="453" r:id="rId11"/>
    <p:sldId id="454" r:id="rId12"/>
    <p:sldId id="405" r:id="rId13"/>
    <p:sldId id="444" r:id="rId14"/>
    <p:sldId id="445" r:id="rId15"/>
    <p:sldId id="446" r:id="rId16"/>
    <p:sldId id="447" r:id="rId17"/>
    <p:sldId id="448" r:id="rId18"/>
    <p:sldId id="439" r:id="rId19"/>
    <p:sldId id="449" r:id="rId20"/>
    <p:sldId id="440" r:id="rId21"/>
    <p:sldId id="450" r:id="rId22"/>
    <p:sldId id="442" r:id="rId23"/>
    <p:sldId id="451" r:id="rId24"/>
    <p:sldId id="441" r:id="rId25"/>
    <p:sldId id="452" r:id="rId26"/>
    <p:sldId id="343" r:id="rId27"/>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 文胜" initials="程" lastIdx="1" clrIdx="0">
    <p:extLst>
      <p:ext uri="{19B8F6BF-5375-455C-9EA6-DF929625EA0E}">
        <p15:presenceInfo xmlns:p15="http://schemas.microsoft.com/office/powerpoint/2012/main" userId="1fa8d855b4ce2c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F5C0"/>
    <a:srgbClr val="0000FF"/>
    <a:srgbClr val="0066FF"/>
    <a:srgbClr val="A71930"/>
    <a:srgbClr val="FFFF99"/>
    <a:srgbClr val="B9ED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548E6-3DD4-4112-B45D-DD032B0B5B37}" v="61" dt="2020-01-30T12:57:40.0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6870" autoAdjust="0"/>
  </p:normalViewPr>
  <p:slideViewPr>
    <p:cSldViewPr>
      <p:cViewPr varScale="1">
        <p:scale>
          <a:sx n="81" d="100"/>
          <a:sy n="81" d="100"/>
        </p:scale>
        <p:origin x="180" y="102"/>
      </p:cViewPr>
      <p:guideLst>
        <p:guide orient="horz" pos="2160"/>
        <p:guide pos="2880"/>
      </p:guideLst>
    </p:cSldViewPr>
  </p:slideViewPr>
  <p:outlineViewPr>
    <p:cViewPr>
      <p:scale>
        <a:sx n="33" d="100"/>
        <a:sy n="33" d="100"/>
      </p:scale>
      <p:origin x="0" y="-7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1737"/>
          </a:xfrm>
          <a:prstGeom prst="rect">
            <a:avLst/>
          </a:prstGeom>
        </p:spPr>
        <p:txBody>
          <a:bodyPr vert="horz" lIns="93177" tIns="46589" rIns="93177" bIns="46589" rtlCol="0"/>
          <a:lstStyle>
            <a:lvl1pPr algn="r">
              <a:defRPr sz="1200"/>
            </a:lvl1pPr>
          </a:lstStyle>
          <a:p>
            <a:fld id="{E6111496-B189-429B-AFC5-24D1D34733DC}" type="datetimeFigureOut">
              <a:rPr lang="en-US" smtClean="0"/>
              <a:t>3/14/2022</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6C90CB45-27BB-4BD8-9A38-71B07E44059A}" type="slidenum">
              <a:rPr lang="en-US" smtClean="0"/>
              <a:t>‹#›</a:t>
            </a:fld>
            <a:endParaRPr lang="en-US"/>
          </a:p>
        </p:txBody>
      </p:sp>
    </p:spTree>
    <p:extLst>
      <p:ext uri="{BB962C8B-B14F-4D97-AF65-F5344CB8AC3E}">
        <p14:creationId xmlns:p14="http://schemas.microsoft.com/office/powerpoint/2010/main" val="1237860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3628FCE6-EDDF-4DAD-B7E1-744EFADB451A}" type="datetimeFigureOut">
              <a:rPr lang="en-US" smtClean="0"/>
              <a:t>3/14/2022</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2938DFF-218C-4948-B31E-06D658EB2B31}" type="slidenum">
              <a:rPr lang="en-US" smtClean="0"/>
              <a:t>‹#›</a:t>
            </a:fld>
            <a:endParaRPr lang="en-US"/>
          </a:p>
        </p:txBody>
      </p:sp>
    </p:spTree>
    <p:extLst>
      <p:ext uri="{BB962C8B-B14F-4D97-AF65-F5344CB8AC3E}">
        <p14:creationId xmlns:p14="http://schemas.microsoft.com/office/powerpoint/2010/main" val="240036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38DFF-218C-4948-B31E-06D658EB2B31}" type="slidenum">
              <a:rPr lang="en-US" smtClean="0"/>
              <a:t>1</a:t>
            </a:fld>
            <a:endParaRPr lang="en-US"/>
          </a:p>
        </p:txBody>
      </p:sp>
    </p:spTree>
    <p:extLst>
      <p:ext uri="{BB962C8B-B14F-4D97-AF65-F5344CB8AC3E}">
        <p14:creationId xmlns:p14="http://schemas.microsoft.com/office/powerpoint/2010/main" val="176494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69332"/>
            <a:ext cx="8932389" cy="717937"/>
          </a:xfrm>
        </p:spPr>
        <p:txBody>
          <a:bodyPr/>
          <a:lstStyle/>
          <a:p>
            <a:r>
              <a:rPr lang="en-US" dirty="0"/>
              <a:t>Click to edit Master title style</a:t>
            </a:r>
          </a:p>
        </p:txBody>
      </p:sp>
      <p:sp>
        <p:nvSpPr>
          <p:cNvPr id="3" name="Content Placeholder 2"/>
          <p:cNvSpPr>
            <a:spLocks noGrp="1"/>
          </p:cNvSpPr>
          <p:nvPr>
            <p:ph idx="1"/>
          </p:nvPr>
        </p:nvSpPr>
        <p:spPr>
          <a:xfrm>
            <a:off x="148669" y="931863"/>
            <a:ext cx="8859921" cy="5316538"/>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srgbClr val="000000"/>
              </a:solidFill>
              <a:latin typeface="Arial"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prstClr val="black"/>
              </a:solidFill>
              <a:latin typeface="Arial" pitchFamily="34"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7853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07016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62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2173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3/14/2022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791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3/14/2022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9231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3/14/2022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42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185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6784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4747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4267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29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2151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109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997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3/14/2022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581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3/14/2022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84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3/14/2022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809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466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8838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619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8983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93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125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474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740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3/14/2022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63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3/14/2022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2634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3/14/2022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9563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34411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3/14/2022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7460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78219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3/14/2022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222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BU Full Page Photo">
    <p:spTree>
      <p:nvGrpSpPr>
        <p:cNvPr id="1" name=""/>
        <p:cNvGrpSpPr/>
        <p:nvPr/>
      </p:nvGrpSpPr>
      <p:grpSpPr>
        <a:xfrm>
          <a:off x="0" y="0"/>
          <a:ext cx="0" cy="0"/>
          <a:chOff x="0" y="0"/>
          <a:chExt cx="0" cy="0"/>
        </a:xfrm>
      </p:grpSpPr>
      <p:cxnSp>
        <p:nvCxnSpPr>
          <p:cNvPr id="7" name="Straight Connector 6"/>
          <p:cNvCxnSpPr/>
          <p:nvPr userDrawn="1"/>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sp>
        <p:nvSpPr>
          <p:cNvPr id="6" name="Text Placeholder 12"/>
          <p:cNvSpPr>
            <a:spLocks noGrp="1"/>
          </p:cNvSpPr>
          <p:nvPr>
            <p:ph type="body" sz="quarter" idx="14"/>
          </p:nvPr>
        </p:nvSpPr>
        <p:spPr>
          <a:xfrm>
            <a:off x="0" y="6288062"/>
            <a:ext cx="9144000" cy="467416"/>
          </a:xfrm>
          <a:prstGeom prst="rect">
            <a:avLst/>
          </a:prstGeom>
        </p:spPr>
        <p:txBody>
          <a:bodyPr anchor="ct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9" name="Picture Placeholder 2"/>
          <p:cNvSpPr>
            <a:spLocks noGrp="1"/>
          </p:cNvSpPr>
          <p:nvPr>
            <p:ph type="pic" idx="1"/>
          </p:nvPr>
        </p:nvSpPr>
        <p:spPr>
          <a:xfrm>
            <a:off x="0" y="1091259"/>
            <a:ext cx="9144000" cy="5205623"/>
          </a:xfrm>
          <a:solidFill>
            <a:schemeClr val="bg1">
              <a:lumMod val="85000"/>
            </a:schemeClr>
          </a:solidFill>
        </p:spPr>
        <p:txBody>
          <a:bodyPr rtlCol="0">
            <a:normAutofit/>
          </a:bodyPr>
          <a:lstStyle>
            <a:lvl1pPr marL="0" indent="0">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1089476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BU Title Slide">
    <p:spTree>
      <p:nvGrpSpPr>
        <p:cNvPr id="1" name=""/>
        <p:cNvGrpSpPr/>
        <p:nvPr/>
      </p:nvGrpSpPr>
      <p:grpSpPr>
        <a:xfrm>
          <a:off x="0" y="0"/>
          <a:ext cx="0" cy="0"/>
          <a:chOff x="0" y="0"/>
          <a:chExt cx="0" cy="0"/>
        </a:xfrm>
      </p:grpSpPr>
      <p:sp>
        <p:nvSpPr>
          <p:cNvPr id="7"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6" name="Text Placeholder 7"/>
          <p:cNvSpPr>
            <a:spLocks noGrp="1"/>
          </p:cNvSpPr>
          <p:nvPr>
            <p:ph type="body" sz="quarter" idx="15"/>
          </p:nvPr>
        </p:nvSpPr>
        <p:spPr>
          <a:xfrm>
            <a:off x="457200" y="1066800"/>
            <a:ext cx="8229600" cy="5211917"/>
          </a:xfrm>
        </p:spPr>
        <p:txBody>
          <a:bodyPr tIns="0" rIns="0" bIns="0" anchor="ctr"/>
          <a:lstStyle>
            <a:lvl1pPr algn="ctr">
              <a:buFontTx/>
              <a:buNone/>
              <a:defRPr sz="4400">
                <a:solidFill>
                  <a:srgbClr val="B60225"/>
                </a:solidFill>
              </a:defRPr>
            </a:lvl1pPr>
            <a:lvl2pPr marL="228600" indent="-228600" algn="ctr">
              <a:buClr>
                <a:srgbClr val="C03137"/>
              </a:buClr>
              <a:buFontTx/>
              <a:buNone/>
              <a:defRPr sz="2400"/>
            </a:lvl2pPr>
            <a:lvl3pPr marL="458788" indent="-230188" algn="ctr">
              <a:buFontTx/>
              <a:buNone/>
              <a:defRPr/>
            </a:lvl3pPr>
            <a:lvl4pPr marL="458788" indent="-230188" algn="ctr">
              <a:buFontTx/>
              <a:buNone/>
              <a:defRPr/>
            </a:lvl4pPr>
            <a:lvl5pPr marL="458788" indent="-230188" algn="ctr">
              <a:buFontTx/>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03897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BU Left Bulleted Text">
    <p:spTree>
      <p:nvGrpSpPr>
        <p:cNvPr id="1" name=""/>
        <p:cNvGrpSpPr/>
        <p:nvPr/>
      </p:nvGrpSpPr>
      <p:grpSpPr>
        <a:xfrm>
          <a:off x="0" y="0"/>
          <a:ext cx="0" cy="0"/>
          <a:chOff x="0" y="0"/>
          <a:chExt cx="0" cy="0"/>
        </a:xfrm>
      </p:grpSpPr>
      <p:sp>
        <p:nvSpPr>
          <p:cNvPr id="5"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8" name="Text Placeholder 7"/>
          <p:cNvSpPr>
            <a:spLocks noGrp="1"/>
          </p:cNvSpPr>
          <p:nvPr>
            <p:ph type="body" sz="quarter" idx="15"/>
          </p:nvPr>
        </p:nvSpPr>
        <p:spPr>
          <a:xfrm>
            <a:off x="457200" y="1367657"/>
            <a:ext cx="8229600" cy="4804543"/>
          </a:xfrm>
        </p:spPr>
        <p:txBody>
          <a:bodyPr tIns="0" rIns="0" bIns="0"/>
          <a:lstStyle>
            <a:lvl1pPr>
              <a:buFontTx/>
              <a:buNone/>
              <a:defRPr>
                <a:solidFill>
                  <a:srgbClr val="B60225"/>
                </a:solidFill>
              </a:defRPr>
            </a:lvl1pPr>
            <a:lvl2pPr marL="228600" indent="-228600">
              <a:buClr>
                <a:srgbClr val="C03137"/>
              </a:buClr>
              <a:buFont typeface="Arial"/>
              <a:buChar char="•"/>
              <a:defRPr sz="2400"/>
            </a:lvl2pPr>
            <a:lvl3pPr marL="458788" indent="-230188">
              <a:defRPr/>
            </a:lvl3pPr>
            <a:lvl4pPr marL="458788" indent="-230188">
              <a:defRPr/>
            </a:lvl4pPr>
            <a:lvl5pPr marL="458788" indent="-23018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53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BU Bulleted Text 3 Photo">
    <p:spTree>
      <p:nvGrpSpPr>
        <p:cNvPr id="1" name=""/>
        <p:cNvGrpSpPr/>
        <p:nvPr/>
      </p:nvGrpSpPr>
      <p:grpSpPr>
        <a:xfrm>
          <a:off x="0" y="0"/>
          <a:ext cx="0" cy="0"/>
          <a:chOff x="0" y="0"/>
          <a:chExt cx="0" cy="0"/>
        </a:xfrm>
      </p:grpSpPr>
      <p:sp>
        <p:nvSpPr>
          <p:cNvPr id="4" name="Content Placeholder 2"/>
          <p:cNvSpPr>
            <a:spLocks noGrp="1"/>
          </p:cNvSpPr>
          <p:nvPr>
            <p:ph idx="12"/>
          </p:nvPr>
        </p:nvSpPr>
        <p:spPr>
          <a:xfrm>
            <a:off x="457199" y="1384047"/>
            <a:ext cx="5275716" cy="4788153"/>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1" name="Picture Placeholder 2"/>
          <p:cNvSpPr>
            <a:spLocks noGrp="1"/>
          </p:cNvSpPr>
          <p:nvPr>
            <p:ph type="pic" idx="17"/>
          </p:nvPr>
        </p:nvSpPr>
        <p:spPr>
          <a:xfrm>
            <a:off x="6087218" y="1094980"/>
            <a:ext cx="3056782" cy="1661390"/>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5" name="Picture Placeholder 2"/>
          <p:cNvSpPr>
            <a:spLocks noGrp="1"/>
          </p:cNvSpPr>
          <p:nvPr>
            <p:ph type="pic" idx="21"/>
          </p:nvPr>
        </p:nvSpPr>
        <p:spPr>
          <a:xfrm>
            <a:off x="6087218" y="4619039"/>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6" name="Picture Placeholder 2"/>
          <p:cNvSpPr>
            <a:spLocks noGrp="1"/>
          </p:cNvSpPr>
          <p:nvPr>
            <p:ph type="pic" idx="22"/>
          </p:nvPr>
        </p:nvSpPr>
        <p:spPr>
          <a:xfrm>
            <a:off x="6087218" y="2850446"/>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Tree>
    <p:extLst>
      <p:ext uri="{BB962C8B-B14F-4D97-AF65-F5344CB8AC3E}">
        <p14:creationId xmlns:p14="http://schemas.microsoft.com/office/powerpoint/2010/main" val="38556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BU Bulleted Text 1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36146" y="1094981"/>
            <a:ext cx="4107853" cy="5173084"/>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0" name="Content Placeholder 2"/>
          <p:cNvSpPr>
            <a:spLocks noGrp="1"/>
          </p:cNvSpPr>
          <p:nvPr>
            <p:ph idx="12"/>
          </p:nvPr>
        </p:nvSpPr>
        <p:spPr>
          <a:xfrm>
            <a:off x="457199" y="1392239"/>
            <a:ext cx="4229101" cy="4805361"/>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376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hyperlink" Target="http://cci.emory.edu/cms" TargetMode="Externa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hyperlink" Target="http://cci.emory.edu/cms" TargetMode="Externa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4.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4.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68.xml"/><Relationship Id="rId7" Type="http://schemas.openxmlformats.org/officeDocument/2006/relationships/image" Target="../media/image1.jpe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7.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217404" y="152400"/>
            <a:ext cx="876300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dirty="0"/>
              <a:t>Click to add title</a:t>
            </a:r>
          </a:p>
        </p:txBody>
      </p:sp>
      <p:sp>
        <p:nvSpPr>
          <p:cNvPr id="1028" name="Rectangle 4"/>
          <p:cNvSpPr>
            <a:spLocks noGrp="1" noChangeArrowheads="1"/>
          </p:cNvSpPr>
          <p:nvPr>
            <p:ph type="body" idx="1"/>
          </p:nvPr>
        </p:nvSpPr>
        <p:spPr bwMode="auto">
          <a:xfrm>
            <a:off x="217405" y="946942"/>
            <a:ext cx="8763000" cy="5342511"/>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dirty="0"/>
              <a:t>Klicken Sie, um die Formate des Vorlagentextes zu bearbeiten</a:t>
            </a:r>
          </a:p>
          <a:p>
            <a:pPr lvl="1"/>
            <a:r>
              <a:rPr lang="de-DE" dirty="0"/>
              <a:t>Level 2</a:t>
            </a:r>
          </a:p>
          <a:p>
            <a:pPr lvl="2"/>
            <a:r>
              <a:rPr lang="de-DE" dirty="0"/>
              <a:t>Level 3</a:t>
            </a:r>
          </a:p>
          <a:p>
            <a:pPr lvl="3"/>
            <a:r>
              <a:rPr lang="de-DE" dirty="0"/>
              <a:t>Level 4</a:t>
            </a:r>
          </a:p>
        </p:txBody>
      </p:sp>
      <p:pic>
        <p:nvPicPr>
          <p:cNvPr id="9" name="Picture 7" descr="PPTbackground_Red.jpg"/>
          <p:cNvPicPr>
            <a:picLocks noChangeAspect="1"/>
          </p:cNvPicPr>
          <p:nvPr userDrawn="1"/>
        </p:nvPicPr>
        <p:blipFill>
          <a:blip r:embed="rId12"/>
          <a:srcRect b="97814"/>
          <a:stretch>
            <a:fillRect/>
          </a:stretch>
        </p:blipFill>
        <p:spPr bwMode="auto">
          <a:xfrm flipH="1">
            <a:off x="0" y="-11905"/>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11" name="Rectangle 10"/>
          <p:cNvSpPr/>
          <p:nvPr userDrawn="1"/>
        </p:nvSpPr>
        <p:spPr>
          <a:xfrm>
            <a:off x="0" y="6289452"/>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53400" y="322334"/>
            <a:ext cx="941771" cy="331628"/>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txStyles>
    <p:titleStyle>
      <a:lvl1pPr algn="l" rtl="0" eaLnBrk="1" fontAlgn="base" hangingPunct="1">
        <a:lnSpc>
          <a:spcPct val="95000"/>
        </a:lnSpc>
        <a:spcBef>
          <a:spcPct val="0"/>
        </a:spcBef>
        <a:spcAft>
          <a:spcPct val="0"/>
        </a:spcAft>
        <a:defRPr sz="2600" b="1">
          <a:solidFill>
            <a:srgbClr val="003399"/>
          </a:solidFill>
          <a:latin typeface="Verdana" pitchFamily="34" charset="0"/>
          <a:ea typeface="+mj-ea"/>
          <a:cs typeface="+mj-cs"/>
        </a:defRPr>
      </a:lvl1pPr>
      <a:lvl2pPr algn="l" rtl="0" eaLnBrk="1" fontAlgn="base" hangingPunct="1">
        <a:lnSpc>
          <a:spcPct val="95000"/>
        </a:lnSpc>
        <a:spcBef>
          <a:spcPct val="0"/>
        </a:spcBef>
        <a:spcAft>
          <a:spcPct val="0"/>
        </a:spcAft>
        <a:defRPr sz="2600">
          <a:solidFill>
            <a:srgbClr val="003399"/>
          </a:solidFill>
          <a:latin typeface="Verdana" pitchFamily="34" charset="0"/>
        </a:defRPr>
      </a:lvl2pPr>
      <a:lvl3pPr algn="l" rtl="0" eaLnBrk="1" fontAlgn="base" hangingPunct="1">
        <a:lnSpc>
          <a:spcPct val="95000"/>
        </a:lnSpc>
        <a:spcBef>
          <a:spcPct val="0"/>
        </a:spcBef>
        <a:spcAft>
          <a:spcPct val="0"/>
        </a:spcAft>
        <a:defRPr sz="2600">
          <a:solidFill>
            <a:srgbClr val="003399"/>
          </a:solidFill>
          <a:latin typeface="Verdana" pitchFamily="34" charset="0"/>
        </a:defRPr>
      </a:lvl3pPr>
      <a:lvl4pPr algn="l" rtl="0" eaLnBrk="1" fontAlgn="base" hangingPunct="1">
        <a:lnSpc>
          <a:spcPct val="95000"/>
        </a:lnSpc>
        <a:spcBef>
          <a:spcPct val="0"/>
        </a:spcBef>
        <a:spcAft>
          <a:spcPct val="0"/>
        </a:spcAft>
        <a:defRPr sz="2600">
          <a:solidFill>
            <a:srgbClr val="003399"/>
          </a:solidFill>
          <a:latin typeface="Verdana" pitchFamily="34" charset="0"/>
        </a:defRPr>
      </a:lvl4pPr>
      <a:lvl5pPr algn="l" rtl="0" eaLnBrk="1" fontAlgn="base" hangingPunct="1">
        <a:lnSpc>
          <a:spcPct val="95000"/>
        </a:lnSpc>
        <a:spcBef>
          <a:spcPct val="0"/>
        </a:spcBef>
        <a:spcAft>
          <a:spcPct val="0"/>
        </a:spcAft>
        <a:defRPr sz="2600">
          <a:solidFill>
            <a:srgbClr val="003399"/>
          </a:solidFill>
          <a:latin typeface="Verdana" pitchFamily="34" charset="0"/>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mn-ea"/>
          <a:cs typeface="+mn-cs"/>
        </a:defRPr>
      </a:lvl1pPr>
      <a:lvl2pPr marL="742950" indent="-285750" algn="l" rtl="0" eaLnBrk="1" fontAlgn="base" hangingPunct="1">
        <a:spcBef>
          <a:spcPct val="20000"/>
        </a:spcBef>
        <a:spcAft>
          <a:spcPct val="0"/>
        </a:spcAft>
        <a:buChar char="–"/>
        <a:defRPr sz="2200">
          <a:solidFill>
            <a:schemeClr val="tx1"/>
          </a:solidFill>
          <a:latin typeface="Verdana" pitchFamily="34" charset="0"/>
        </a:defRPr>
      </a:lvl2pPr>
      <a:lvl3pPr marL="1143000" indent="-228600" algn="l" rtl="0" eaLnBrk="1" fontAlgn="base" hangingPunct="1">
        <a:spcBef>
          <a:spcPct val="20000"/>
        </a:spcBef>
        <a:spcAft>
          <a:spcPct val="0"/>
        </a:spcAft>
        <a:buChar char="•"/>
        <a:defRPr>
          <a:solidFill>
            <a:schemeClr val="tx1"/>
          </a:solidFill>
          <a:latin typeface="Verdana" pitchFamily="34" charset="0"/>
        </a:defRPr>
      </a:lvl3pPr>
      <a:lvl4pPr marL="1600200" indent="-228600" algn="l" rtl="0" eaLnBrk="1" fontAlgn="base" hangingPunct="1">
        <a:spcBef>
          <a:spcPct val="20000"/>
        </a:spcBef>
        <a:spcAft>
          <a:spcPct val="0"/>
        </a:spcAft>
        <a:buChar char="–"/>
        <a:defRPr sz="1600">
          <a:solidFill>
            <a:schemeClr val="tx1"/>
          </a:solidFill>
          <a:latin typeface="Verdana" pitchFamily="34" charset="0"/>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srgbClr val="000000"/>
              </a:solidFill>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r>
              <a:rPr lang="de-DE" sz="1600" b="0">
                <a:solidFill>
                  <a:srgbClr val="000000"/>
                </a:solidFill>
                <a:latin typeface="Verdana" pitchFamily="34" charset="0"/>
                <a:ea typeface="ＭＳ Ｐゴシック" pitchFamily="34" charset="-128"/>
                <a:cs typeface="+mn-cs"/>
              </a:rPr>
              <a:t>                    </a:t>
            </a: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endParaRPr sz="1800" b="0">
              <a:solidFill>
                <a:prstClr val="black"/>
              </a:solidFill>
              <a:latin typeface="Arial" pitchFamily="34" charset="0"/>
              <a:ea typeface="ＭＳ Ｐゴシック" pitchFamily="34" charset="-128"/>
              <a:cs typeface="+mn-cs"/>
            </a:endParaRP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hdr="0" ftr="0" dt="0"/>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3/14/2022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626557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3/14/2022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5594434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3/14/2022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97616213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7" descr="PPTbackground_Red.jpg"/>
          <p:cNvPicPr>
            <a:picLocks noChangeAspect="1"/>
          </p:cNvPicPr>
          <p:nvPr/>
        </p:nvPicPr>
        <p:blipFill>
          <a:blip r:embed="rId7"/>
          <a:srcRect b="97814"/>
          <a:stretch>
            <a:fillRect/>
          </a:stretch>
        </p:blipFill>
        <p:spPr bwMode="auto">
          <a:xfrm flipH="1">
            <a:off x="0" y="0"/>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5123" name="Text Placeholder 2"/>
          <p:cNvSpPr>
            <a:spLocks noGrp="1"/>
          </p:cNvSpPr>
          <p:nvPr>
            <p:ph type="body" idx="1"/>
          </p:nvPr>
        </p:nvSpPr>
        <p:spPr bwMode="auto">
          <a:xfrm>
            <a:off x="458788" y="1330325"/>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4" descr="SBU horz_2clr_cmyk.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0375" y="295275"/>
            <a:ext cx="36195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0" y="6278563"/>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a:solidFill>
                <a:prstClr val="white"/>
              </a:solidFill>
            </a:endParaRPr>
          </a:p>
        </p:txBody>
      </p:sp>
      <p:cxnSp>
        <p:nvCxnSpPr>
          <p:cNvPr id="6" name="Straight Connector 5"/>
          <p:cNvCxnSpPr/>
          <p:nvPr/>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pic>
        <p:nvPicPr>
          <p:cNvPr id="2" name="Picture 1" descr="SUNY_CircleOnly_50blk.ep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7200" y="292100"/>
            <a:ext cx="647700" cy="647700"/>
          </a:xfrm>
          <a:prstGeom prst="rect">
            <a:avLst/>
          </a:prstGeom>
        </p:spPr>
      </p:pic>
    </p:spTree>
    <p:extLst>
      <p:ext uri="{BB962C8B-B14F-4D97-AF65-F5344CB8AC3E}">
        <p14:creationId xmlns:p14="http://schemas.microsoft.com/office/powerpoint/2010/main" val="78743438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lgn="r" defTabSz="457200" rtl="0" eaLnBrk="0" fontAlgn="base" hangingPunct="0">
        <a:spcBef>
          <a:spcPct val="0"/>
        </a:spcBef>
        <a:spcAft>
          <a:spcPct val="0"/>
        </a:spcAft>
        <a:defRPr sz="5400" kern="1200" baseline="6000">
          <a:solidFill>
            <a:schemeClr val="bg1"/>
          </a:solidFill>
          <a:latin typeface="Helvetica"/>
          <a:ea typeface="ＭＳ Ｐゴシック" pitchFamily="-112" charset="-128"/>
          <a:cs typeface="Helvetica"/>
        </a:defRPr>
      </a:lvl1pPr>
      <a:lvl2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2pPr>
      <a:lvl3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3pPr>
      <a:lvl4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4pPr>
      <a:lvl5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5pPr>
      <a:lvl6pPr marL="4572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6pPr>
      <a:lvl7pPr marL="9144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7pPr>
      <a:lvl8pPr marL="13716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8pPr>
      <a:lvl9pPr marL="18288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Helvetica"/>
          <a:ea typeface="ＭＳ Ｐゴシック" pitchFamily="-112" charset="-128"/>
          <a:cs typeface="Helvetica"/>
        </a:defRPr>
      </a:lvl1pPr>
      <a:lvl2pPr marL="742950" indent="-285750" algn="l" defTabSz="457200" rtl="0" eaLnBrk="0" fontAlgn="base" hangingPunct="0">
        <a:spcBef>
          <a:spcPct val="20000"/>
        </a:spcBef>
        <a:spcAft>
          <a:spcPct val="0"/>
        </a:spcAft>
        <a:buFont typeface="Lucida Grande" charset="0"/>
        <a:buChar char="–"/>
        <a:defRPr sz="2800" kern="1200">
          <a:solidFill>
            <a:schemeClr val="tx1"/>
          </a:solidFill>
          <a:latin typeface="Helvetica"/>
          <a:ea typeface="ＭＳ Ｐゴシック" pitchFamily="-112" charset="-128"/>
          <a:cs typeface="Helvetic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a:ea typeface="ＭＳ Ｐゴシック" pitchFamily="-112" charset="-128"/>
          <a:cs typeface="Helvetic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pPr algn="l"/>
            <a:r>
              <a:rPr lang="en-US" dirty="0"/>
              <a:t>  </a:t>
            </a:r>
          </a:p>
        </p:txBody>
      </p:sp>
      <p:sp>
        <p:nvSpPr>
          <p:cNvPr id="4" name="文本框 3">
            <a:extLst>
              <a:ext uri="{FF2B5EF4-FFF2-40B4-BE49-F238E27FC236}">
                <a16:creationId xmlns:a16="http://schemas.microsoft.com/office/drawing/2014/main" id="{B29D9D83-D148-4C00-A5D4-528EFDA1C339}"/>
              </a:ext>
            </a:extLst>
          </p:cNvPr>
          <p:cNvSpPr txBox="1"/>
          <p:nvPr/>
        </p:nvSpPr>
        <p:spPr>
          <a:xfrm>
            <a:off x="-76200" y="1447800"/>
            <a:ext cx="9296400" cy="3323987"/>
          </a:xfrm>
          <a:prstGeom prst="rect">
            <a:avLst/>
          </a:prstGeom>
          <a:noFill/>
        </p:spPr>
        <p:txBody>
          <a:bodyPr wrap="square" rtlCol="0">
            <a:spAutoFit/>
          </a:bodyPr>
          <a:lstStyle/>
          <a:p>
            <a:pPr algn="ctr"/>
            <a:endParaRPr lang="en-US" altLang="zh-CN" sz="4000" dirty="0">
              <a:latin typeface="Helvetica"/>
              <a:ea typeface="ＭＳ Ｐゴシック" pitchFamily="-112" charset="-128"/>
              <a:cs typeface="Helvetica"/>
            </a:endParaRPr>
          </a:p>
          <a:p>
            <a:pPr algn="ctr"/>
            <a:r>
              <a:rPr lang="en-US" altLang="zh-CN" sz="4000" dirty="0">
                <a:latin typeface="Helvetica"/>
                <a:ea typeface="ＭＳ Ｐゴシック" pitchFamily="-112" charset="-128"/>
                <a:cs typeface="Helvetica"/>
              </a:rPr>
              <a:t>Weekly Report</a:t>
            </a:r>
          </a:p>
          <a:p>
            <a:pPr algn="ctr"/>
            <a:endParaRPr lang="en-US" altLang="zh-CN" sz="3200" dirty="0">
              <a:latin typeface="Helvetica"/>
              <a:ea typeface="ＭＳ Ｐゴシック" pitchFamily="-112" charset="-128"/>
              <a:cs typeface="Helvetica"/>
            </a:endParaRPr>
          </a:p>
          <a:p>
            <a:pPr algn="ctr"/>
            <a:endParaRPr lang="en-US" altLang="zh-CN" sz="3200" dirty="0">
              <a:latin typeface="Helvetica"/>
              <a:ea typeface="ＭＳ Ｐゴシック" pitchFamily="-112" charset="-128"/>
              <a:cs typeface="Helvetica"/>
            </a:endParaRPr>
          </a:p>
          <a:p>
            <a:pPr algn="ctr"/>
            <a:r>
              <a:rPr lang="en-US" altLang="zh-CN" sz="2400" dirty="0" err="1">
                <a:latin typeface="Helvetica"/>
                <a:ea typeface="ＭＳ Ｐゴシック" pitchFamily="-112" charset="-128"/>
                <a:cs typeface="Helvetica"/>
              </a:rPr>
              <a:t>Wensheng</a:t>
            </a:r>
            <a:r>
              <a:rPr lang="en-US" altLang="zh-CN" sz="2400" dirty="0">
                <a:latin typeface="Helvetica"/>
                <a:ea typeface="ＭＳ Ｐゴシック" pitchFamily="-112" charset="-128"/>
                <a:cs typeface="Helvetica"/>
              </a:rPr>
              <a:t> Cheng</a:t>
            </a:r>
          </a:p>
          <a:p>
            <a:pPr algn="ctr"/>
            <a:r>
              <a:rPr lang="en-US" altLang="zh-CN" sz="2400" dirty="0">
                <a:latin typeface="Helvetica"/>
                <a:ea typeface="ＭＳ Ｐゴシック" pitchFamily="-112" charset="-128"/>
                <a:cs typeface="Helvetica"/>
              </a:rPr>
              <a:t>2022.3.7-3.13</a:t>
            </a:r>
          </a:p>
          <a:p>
            <a:endParaRPr lang="zh-CN" altLang="en-US" dirty="0"/>
          </a:p>
        </p:txBody>
      </p:sp>
    </p:spTree>
    <p:extLst>
      <p:ext uri="{BB962C8B-B14F-4D97-AF65-F5344CB8AC3E}">
        <p14:creationId xmlns:p14="http://schemas.microsoft.com/office/powerpoint/2010/main" val="364866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Stat-ImageNet Res50</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gt_iou_th_05.</a:t>
            </a:r>
          </a:p>
        </p:txBody>
      </p:sp>
      <p:pic>
        <p:nvPicPr>
          <p:cNvPr id="3" name="图片 2">
            <a:extLst>
              <a:ext uri="{FF2B5EF4-FFF2-40B4-BE49-F238E27FC236}">
                <a16:creationId xmlns:a16="http://schemas.microsoft.com/office/drawing/2014/main" id="{387E36C2-BAC1-4475-9ACF-079D5BDA6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6400"/>
            <a:ext cx="5852160" cy="4389120"/>
          </a:xfrm>
          <a:prstGeom prst="rect">
            <a:avLst/>
          </a:prstGeom>
        </p:spPr>
      </p:pic>
    </p:spTree>
    <p:extLst>
      <p:ext uri="{BB962C8B-B14F-4D97-AF65-F5344CB8AC3E}">
        <p14:creationId xmlns:p14="http://schemas.microsoft.com/office/powerpoint/2010/main" val="184911341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Stat-ImageNet Res50</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gt_iou_th_00.</a:t>
            </a:r>
          </a:p>
        </p:txBody>
      </p:sp>
      <p:pic>
        <p:nvPicPr>
          <p:cNvPr id="5" name="图片 4">
            <a:extLst>
              <a:ext uri="{FF2B5EF4-FFF2-40B4-BE49-F238E27FC236}">
                <a16:creationId xmlns:a16="http://schemas.microsoft.com/office/drawing/2014/main" id="{86EF7AFC-9124-47AD-89F5-1BE6EA1DE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5852160" cy="4389120"/>
          </a:xfrm>
          <a:prstGeom prst="rect">
            <a:avLst/>
          </a:prstGeom>
        </p:spPr>
      </p:pic>
    </p:spTree>
    <p:extLst>
      <p:ext uri="{BB962C8B-B14F-4D97-AF65-F5344CB8AC3E}">
        <p14:creationId xmlns:p14="http://schemas.microsoft.com/office/powerpoint/2010/main" val="34962563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Similarity-RPN</a:t>
            </a:r>
            <a:endParaRPr lang="zh-CN" altLang="en-US" dirty="0"/>
          </a:p>
        </p:txBody>
      </p:sp>
      <p:pic>
        <p:nvPicPr>
          <p:cNvPr id="3" name="图片 2">
            <a:extLst>
              <a:ext uri="{FF2B5EF4-FFF2-40B4-BE49-F238E27FC236}">
                <a16:creationId xmlns:a16="http://schemas.microsoft.com/office/drawing/2014/main" id="{279A0A22-A907-41CB-A080-F3297605D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4" y="990600"/>
            <a:ext cx="8839200" cy="4972050"/>
          </a:xfrm>
          <a:prstGeom prst="rect">
            <a:avLst/>
          </a:prstGeom>
        </p:spPr>
      </p:pic>
    </p:spTree>
    <p:extLst>
      <p:ext uri="{BB962C8B-B14F-4D97-AF65-F5344CB8AC3E}">
        <p14:creationId xmlns:p14="http://schemas.microsoft.com/office/powerpoint/2010/main" val="9577384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Similarity-ImageNet</a:t>
            </a:r>
            <a:endParaRPr lang="zh-CN" altLang="en-US" dirty="0"/>
          </a:p>
        </p:txBody>
      </p:sp>
      <p:pic>
        <p:nvPicPr>
          <p:cNvPr id="4" name="图片 3">
            <a:extLst>
              <a:ext uri="{FF2B5EF4-FFF2-40B4-BE49-F238E27FC236}">
                <a16:creationId xmlns:a16="http://schemas.microsoft.com/office/drawing/2014/main" id="{C782E189-343A-41EE-880D-F9175083C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60" y="990600"/>
            <a:ext cx="8771467" cy="4933950"/>
          </a:xfrm>
          <a:prstGeom prst="rect">
            <a:avLst/>
          </a:prstGeom>
        </p:spPr>
      </p:pic>
    </p:spTree>
    <p:extLst>
      <p:ext uri="{BB962C8B-B14F-4D97-AF65-F5344CB8AC3E}">
        <p14:creationId xmlns:p14="http://schemas.microsoft.com/office/powerpoint/2010/main" val="27022790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Similarity-RPN</a:t>
            </a:r>
            <a:endParaRPr lang="zh-CN" altLang="en-US" dirty="0"/>
          </a:p>
        </p:txBody>
      </p:sp>
      <p:pic>
        <p:nvPicPr>
          <p:cNvPr id="5" name="图片 4">
            <a:extLst>
              <a:ext uri="{FF2B5EF4-FFF2-40B4-BE49-F238E27FC236}">
                <a16:creationId xmlns:a16="http://schemas.microsoft.com/office/drawing/2014/main" id="{0867FA12-5E0C-4394-9F73-F79FD24F1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4" y="990600"/>
            <a:ext cx="8839200" cy="4972050"/>
          </a:xfrm>
          <a:prstGeom prst="rect">
            <a:avLst/>
          </a:prstGeom>
        </p:spPr>
      </p:pic>
    </p:spTree>
    <p:extLst>
      <p:ext uri="{BB962C8B-B14F-4D97-AF65-F5344CB8AC3E}">
        <p14:creationId xmlns:p14="http://schemas.microsoft.com/office/powerpoint/2010/main" val="30113473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Similarity-ImageNet</a:t>
            </a:r>
            <a:endParaRPr lang="zh-CN" altLang="en-US" dirty="0"/>
          </a:p>
        </p:txBody>
      </p:sp>
      <p:pic>
        <p:nvPicPr>
          <p:cNvPr id="3" name="图片 2">
            <a:extLst>
              <a:ext uri="{FF2B5EF4-FFF2-40B4-BE49-F238E27FC236}">
                <a16:creationId xmlns:a16="http://schemas.microsoft.com/office/drawing/2014/main" id="{38A04529-87C4-4EB5-B5C2-79D199C9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42" y="919926"/>
            <a:ext cx="8763000" cy="4929188"/>
          </a:xfrm>
          <a:prstGeom prst="rect">
            <a:avLst/>
          </a:prstGeom>
        </p:spPr>
      </p:pic>
    </p:spTree>
    <p:extLst>
      <p:ext uri="{BB962C8B-B14F-4D97-AF65-F5344CB8AC3E}">
        <p14:creationId xmlns:p14="http://schemas.microsoft.com/office/powerpoint/2010/main" val="39772883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Similarity-RPN</a:t>
            </a:r>
            <a:endParaRPr lang="zh-CN" altLang="en-US" dirty="0"/>
          </a:p>
        </p:txBody>
      </p:sp>
      <p:pic>
        <p:nvPicPr>
          <p:cNvPr id="3" name="图片 2">
            <a:extLst>
              <a:ext uri="{FF2B5EF4-FFF2-40B4-BE49-F238E27FC236}">
                <a16:creationId xmlns:a16="http://schemas.microsoft.com/office/drawing/2014/main" id="{7BE8077A-9532-4962-A87A-20E8D2D5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89" y="990600"/>
            <a:ext cx="8839200" cy="4972050"/>
          </a:xfrm>
          <a:prstGeom prst="rect">
            <a:avLst/>
          </a:prstGeom>
        </p:spPr>
      </p:pic>
    </p:spTree>
    <p:extLst>
      <p:ext uri="{BB962C8B-B14F-4D97-AF65-F5344CB8AC3E}">
        <p14:creationId xmlns:p14="http://schemas.microsoft.com/office/powerpoint/2010/main" val="15469300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Similarity-ImageNet</a:t>
            </a:r>
            <a:endParaRPr lang="zh-CN" altLang="en-US" dirty="0"/>
          </a:p>
        </p:txBody>
      </p:sp>
      <p:pic>
        <p:nvPicPr>
          <p:cNvPr id="4" name="图片 3">
            <a:extLst>
              <a:ext uri="{FF2B5EF4-FFF2-40B4-BE49-F238E27FC236}">
                <a16:creationId xmlns:a16="http://schemas.microsoft.com/office/drawing/2014/main" id="{2317C2A7-9F93-42D1-9766-0663E61D5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94" y="1066800"/>
            <a:ext cx="8686800" cy="4886325"/>
          </a:xfrm>
          <a:prstGeom prst="rect">
            <a:avLst/>
          </a:prstGeom>
        </p:spPr>
      </p:pic>
    </p:spTree>
    <p:extLst>
      <p:ext uri="{BB962C8B-B14F-4D97-AF65-F5344CB8AC3E}">
        <p14:creationId xmlns:p14="http://schemas.microsoft.com/office/powerpoint/2010/main" val="119342545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Similarity-RPN</a:t>
            </a:r>
            <a:endParaRPr lang="zh-CN" altLang="en-US" dirty="0"/>
          </a:p>
        </p:txBody>
      </p:sp>
      <p:pic>
        <p:nvPicPr>
          <p:cNvPr id="3" name="图片 2">
            <a:extLst>
              <a:ext uri="{FF2B5EF4-FFF2-40B4-BE49-F238E27FC236}">
                <a16:creationId xmlns:a16="http://schemas.microsoft.com/office/drawing/2014/main" id="{126D2AAD-03EF-4D46-A1BB-3C7C6025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41" y="1066800"/>
            <a:ext cx="8521660" cy="4793434"/>
          </a:xfrm>
          <a:prstGeom prst="rect">
            <a:avLst/>
          </a:prstGeom>
        </p:spPr>
      </p:pic>
    </p:spTree>
    <p:extLst>
      <p:ext uri="{BB962C8B-B14F-4D97-AF65-F5344CB8AC3E}">
        <p14:creationId xmlns:p14="http://schemas.microsoft.com/office/powerpoint/2010/main" val="12878958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err="1"/>
              <a:t>Featmap</a:t>
            </a:r>
            <a:r>
              <a:rPr lang="en-US" altLang="zh-CN" dirty="0"/>
              <a:t> Similarity-ImageNet</a:t>
            </a:r>
            <a:endParaRPr lang="zh-CN" altLang="en-US" dirty="0"/>
          </a:p>
        </p:txBody>
      </p:sp>
      <p:pic>
        <p:nvPicPr>
          <p:cNvPr id="4" name="图片 3">
            <a:extLst>
              <a:ext uri="{FF2B5EF4-FFF2-40B4-BE49-F238E27FC236}">
                <a16:creationId xmlns:a16="http://schemas.microsoft.com/office/drawing/2014/main" id="{0F07BC3F-6DA5-4680-AE40-0AB00499C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92" y="1066800"/>
            <a:ext cx="8613403" cy="4845039"/>
          </a:xfrm>
          <a:prstGeom prst="rect">
            <a:avLst/>
          </a:prstGeom>
        </p:spPr>
      </p:pic>
    </p:spTree>
    <p:extLst>
      <p:ext uri="{BB962C8B-B14F-4D97-AF65-F5344CB8AC3E}">
        <p14:creationId xmlns:p14="http://schemas.microsoft.com/office/powerpoint/2010/main" val="20989957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Last discussion</a:t>
            </a:r>
            <a:endParaRPr lang="zh-CN" altLang="en-US" dirty="0"/>
          </a:p>
        </p:txBody>
      </p:sp>
      <p:sp>
        <p:nvSpPr>
          <p:cNvPr id="7" name="内容占位符 8">
            <a:extLst>
              <a:ext uri="{FF2B5EF4-FFF2-40B4-BE49-F238E27FC236}">
                <a16:creationId xmlns:a16="http://schemas.microsoft.com/office/drawing/2014/main" id="{811ECC6F-ED27-4495-94C5-F598C0A40C2C}"/>
              </a:ext>
            </a:extLst>
          </p:cNvPr>
          <p:cNvSpPr>
            <a:spLocks noGrp="1"/>
          </p:cNvSpPr>
          <p:nvPr>
            <p:ph idx="1"/>
          </p:nvPr>
        </p:nvSpPr>
        <p:spPr>
          <a:xfrm>
            <a:off x="148669" y="931863"/>
            <a:ext cx="8859921" cy="5164137"/>
          </a:xfrm>
        </p:spPr>
        <p:txBody>
          <a:bodyPr/>
          <a:lstStyle/>
          <a:p>
            <a:r>
              <a:rPr lang="en-US" altLang="zh-CN" sz="2000" dirty="0"/>
              <a:t>No use heatmap in RPN process, since it’s not precise enough. Use it in the RPN stage would miss TPs. We can use template appearance feature after RPN stage.</a:t>
            </a:r>
          </a:p>
          <a:p>
            <a:endParaRPr lang="en-US" altLang="zh-CN" sz="2000" dirty="0"/>
          </a:p>
          <a:p>
            <a:r>
              <a:rPr lang="en-US" altLang="zh-CN" sz="2000" dirty="0"/>
              <a:t>How is the effect of scale limitation?</a:t>
            </a:r>
          </a:p>
          <a:p>
            <a:r>
              <a:rPr lang="en-US" altLang="zh-CN" sz="2000" dirty="0"/>
              <a:t>Conclusion: necessary, it can effectively remove objects much larger than our template.</a:t>
            </a:r>
          </a:p>
          <a:p>
            <a:endParaRPr lang="en-US" altLang="zh-CN" sz="2000" dirty="0"/>
          </a:p>
          <a:p>
            <a:r>
              <a:rPr lang="en-US" altLang="zh-CN" sz="2000" dirty="0"/>
              <a:t>How is the feature discriminative ability of RPN model(COCO)?</a:t>
            </a:r>
          </a:p>
          <a:p>
            <a:r>
              <a:rPr lang="en-US" altLang="zh-CN" sz="2000" dirty="0"/>
              <a:t>Conclusion: not very good, for complex scenes with many foreground objects, the similarity between some FPs and the template could be higher than that between TP and the template.</a:t>
            </a:r>
          </a:p>
          <a:p>
            <a:r>
              <a:rPr lang="en-US" altLang="zh-CN" sz="2000" dirty="0"/>
              <a:t>Thought: try to use ImageNet classification model to extract feature.</a:t>
            </a:r>
          </a:p>
        </p:txBody>
      </p:sp>
    </p:spTree>
    <p:extLst>
      <p:ext uri="{BB962C8B-B14F-4D97-AF65-F5344CB8AC3E}">
        <p14:creationId xmlns:p14="http://schemas.microsoft.com/office/powerpoint/2010/main" val="298359358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B27140F-0B33-4257-8F68-E50E9105FBA8}"/>
              </a:ext>
            </a:extLst>
          </p:cNvPr>
          <p:cNvSpPr>
            <a:spLocks noGrp="1"/>
          </p:cNvSpPr>
          <p:nvPr>
            <p:ph type="title"/>
          </p:nvPr>
        </p:nvSpPr>
        <p:spPr>
          <a:xfrm>
            <a:off x="76200" y="169332"/>
            <a:ext cx="8932389" cy="717937"/>
          </a:xfrm>
        </p:spPr>
        <p:txBody>
          <a:bodyPr/>
          <a:lstStyle/>
          <a:p>
            <a:r>
              <a:rPr lang="en-US" altLang="zh-CN" dirty="0"/>
              <a:t>End</a:t>
            </a:r>
            <a:endParaRPr lang="zh-CN" altLang="en-US" dirty="0"/>
          </a:p>
        </p:txBody>
      </p:sp>
      <p:sp>
        <p:nvSpPr>
          <p:cNvPr id="5" name="文本框 4">
            <a:extLst>
              <a:ext uri="{FF2B5EF4-FFF2-40B4-BE49-F238E27FC236}">
                <a16:creationId xmlns:a16="http://schemas.microsoft.com/office/drawing/2014/main" id="{01DF72CB-8094-4B85-81E3-71D721899453}"/>
              </a:ext>
            </a:extLst>
          </p:cNvPr>
          <p:cNvSpPr txBox="1"/>
          <p:nvPr/>
        </p:nvSpPr>
        <p:spPr>
          <a:xfrm>
            <a:off x="2515877" y="2590800"/>
            <a:ext cx="4053033" cy="707886"/>
          </a:xfrm>
          <a:prstGeom prst="rect">
            <a:avLst/>
          </a:prstGeom>
          <a:noFill/>
        </p:spPr>
        <p:txBody>
          <a:bodyPr wrap="none" rtlCol="0">
            <a:spAutoFit/>
          </a:bodyPr>
          <a:lstStyle/>
          <a:p>
            <a:r>
              <a:rPr lang="en-US" altLang="zh-CN" sz="4000" dirty="0"/>
              <a:t>End and Thanks!</a:t>
            </a:r>
            <a:endParaRPr lang="zh-CN" altLang="en-US" sz="4000" dirty="0"/>
          </a:p>
        </p:txBody>
      </p:sp>
    </p:spTree>
    <p:extLst>
      <p:ext uri="{BB962C8B-B14F-4D97-AF65-F5344CB8AC3E}">
        <p14:creationId xmlns:p14="http://schemas.microsoft.com/office/powerpoint/2010/main" val="15630452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This week</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164137"/>
          </a:xfrm>
        </p:spPr>
        <p:txBody>
          <a:bodyPr/>
          <a:lstStyle/>
          <a:p>
            <a:r>
              <a:rPr lang="en-US" altLang="zh-CN" sz="2000" dirty="0"/>
              <a:t>Check the box score statistics in RPN method, try RPN feature from multiple FPN levels, try ImageNet pretrained backbone to extract box feature, and do numerical test on the RPN method.</a:t>
            </a:r>
          </a:p>
          <a:p>
            <a:endParaRPr lang="en-US" altLang="zh-CN" sz="2000" dirty="0"/>
          </a:p>
          <a:p>
            <a:r>
              <a:rPr lang="en-US" altLang="zh-CN" sz="2000" dirty="0"/>
              <a:t>How about the ImageNet backbone?</a:t>
            </a:r>
          </a:p>
          <a:p>
            <a:r>
              <a:rPr lang="en-US" altLang="zh-CN" sz="2000" dirty="0"/>
              <a:t>Conclusion: not good. For some objects, it’s better than RPN feature, but it’s worse for other objects.</a:t>
            </a:r>
          </a:p>
          <a:p>
            <a:endParaRPr lang="en-US" altLang="zh-CN" sz="2000" dirty="0"/>
          </a:p>
          <a:p>
            <a:r>
              <a:rPr lang="en-US" altLang="zh-CN" sz="2000" dirty="0"/>
              <a:t>How about the numerical test result of RPN method?</a:t>
            </a:r>
          </a:p>
          <a:p>
            <a:r>
              <a:rPr lang="en-US" altLang="zh-CN" sz="2000" dirty="0"/>
              <a:t>Conclusion: not as good as earlier iterative way.</a:t>
            </a:r>
          </a:p>
          <a:p>
            <a:r>
              <a:rPr lang="en-US" altLang="zh-CN" sz="2000" dirty="0"/>
              <a:t>Thought: for the 1st image, which way we should choose.</a:t>
            </a:r>
          </a:p>
        </p:txBody>
      </p:sp>
    </p:spTree>
    <p:extLst>
      <p:ext uri="{BB962C8B-B14F-4D97-AF65-F5344CB8AC3E}">
        <p14:creationId xmlns:p14="http://schemas.microsoft.com/office/powerpoint/2010/main" val="25233671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Full Process</a:t>
            </a:r>
            <a:endParaRPr lang="zh-CN" altLang="en-US" dirty="0"/>
          </a:p>
        </p:txBody>
      </p:sp>
      <p:sp>
        <p:nvSpPr>
          <p:cNvPr id="54" name="箭头: 右 53">
            <a:extLst>
              <a:ext uri="{FF2B5EF4-FFF2-40B4-BE49-F238E27FC236}">
                <a16:creationId xmlns:a16="http://schemas.microsoft.com/office/drawing/2014/main" id="{0402FD28-A1AD-4F8E-BA0A-93B8A8885675}"/>
              </a:ext>
            </a:extLst>
          </p:cNvPr>
          <p:cNvSpPr/>
          <p:nvPr/>
        </p:nvSpPr>
        <p:spPr bwMode="auto">
          <a:xfrm>
            <a:off x="2268319" y="2752342"/>
            <a:ext cx="324042" cy="133783"/>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
        <p:nvSpPr>
          <p:cNvPr id="79" name="文本框 78">
            <a:extLst>
              <a:ext uri="{FF2B5EF4-FFF2-40B4-BE49-F238E27FC236}">
                <a16:creationId xmlns:a16="http://schemas.microsoft.com/office/drawing/2014/main" id="{A40CAAF1-46F6-4819-9C97-53CE48BE5968}"/>
              </a:ext>
            </a:extLst>
          </p:cNvPr>
          <p:cNvSpPr txBox="1"/>
          <p:nvPr/>
        </p:nvSpPr>
        <p:spPr>
          <a:xfrm>
            <a:off x="7112734" y="4564501"/>
            <a:ext cx="582211" cy="307777"/>
          </a:xfrm>
          <a:prstGeom prst="rect">
            <a:avLst/>
          </a:prstGeom>
          <a:noFill/>
        </p:spPr>
        <p:txBody>
          <a:bodyPr wrap="none" rtlCol="0">
            <a:spAutoFit/>
          </a:bodyPr>
          <a:lstStyle/>
          <a:p>
            <a:r>
              <a:rPr lang="en-US" altLang="zh-CN" sz="1400" dirty="0"/>
              <a:t>Input</a:t>
            </a:r>
            <a:endParaRPr lang="zh-CN" altLang="en-US" dirty="0"/>
          </a:p>
        </p:txBody>
      </p:sp>
      <p:sp>
        <p:nvSpPr>
          <p:cNvPr id="80" name="文本框 79">
            <a:extLst>
              <a:ext uri="{FF2B5EF4-FFF2-40B4-BE49-F238E27FC236}">
                <a16:creationId xmlns:a16="http://schemas.microsoft.com/office/drawing/2014/main" id="{CDA2D4F2-1AAE-4816-BAB8-6C56510FBEDD}"/>
              </a:ext>
            </a:extLst>
          </p:cNvPr>
          <p:cNvSpPr txBox="1"/>
          <p:nvPr/>
        </p:nvSpPr>
        <p:spPr>
          <a:xfrm>
            <a:off x="5845968" y="1810486"/>
            <a:ext cx="721672" cy="307777"/>
          </a:xfrm>
          <a:prstGeom prst="rect">
            <a:avLst/>
          </a:prstGeom>
          <a:noFill/>
        </p:spPr>
        <p:txBody>
          <a:bodyPr wrap="none" rtlCol="0">
            <a:spAutoFit/>
          </a:bodyPr>
          <a:lstStyle/>
          <a:p>
            <a:r>
              <a:rPr lang="en-US" altLang="zh-CN" sz="1400" dirty="0"/>
              <a:t>Output</a:t>
            </a:r>
            <a:endParaRPr lang="zh-CN" altLang="en-US" dirty="0"/>
          </a:p>
        </p:txBody>
      </p:sp>
      <p:pic>
        <p:nvPicPr>
          <p:cNvPr id="82" name="图片 81">
            <a:extLst>
              <a:ext uri="{FF2B5EF4-FFF2-40B4-BE49-F238E27FC236}">
                <a16:creationId xmlns:a16="http://schemas.microsoft.com/office/drawing/2014/main" id="{2DAEF9C8-5446-4083-A2B9-B5AD0531CC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9040" y="3793320"/>
            <a:ext cx="1369600" cy="770400"/>
          </a:xfrm>
          <a:prstGeom prst="rect">
            <a:avLst/>
          </a:prstGeom>
        </p:spPr>
      </p:pic>
      <p:sp>
        <p:nvSpPr>
          <p:cNvPr id="2" name="矩形: 圆角 1">
            <a:extLst>
              <a:ext uri="{FF2B5EF4-FFF2-40B4-BE49-F238E27FC236}">
                <a16:creationId xmlns:a16="http://schemas.microsoft.com/office/drawing/2014/main" id="{33F4C240-AC7E-47D7-8E54-9F97C0EC524F}"/>
              </a:ext>
            </a:extLst>
          </p:cNvPr>
          <p:cNvSpPr/>
          <p:nvPr/>
        </p:nvSpPr>
        <p:spPr bwMode="auto">
          <a:xfrm>
            <a:off x="533400" y="2538927"/>
            <a:ext cx="1500956" cy="56061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Find objects on </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first </a:t>
            </a:r>
            <a:r>
              <a:rPr lang="en-US" altLang="zh-CN" sz="1600" dirty="0" err="1">
                <a:solidFill>
                  <a:schemeClr val="bg1"/>
                </a:solidFill>
                <a:latin typeface="Siemens Sans Black" pitchFamily="2" charset="0"/>
              </a:rPr>
              <a:t>img</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50" name="矩形: 圆角 49">
            <a:extLst>
              <a:ext uri="{FF2B5EF4-FFF2-40B4-BE49-F238E27FC236}">
                <a16:creationId xmlns:a16="http://schemas.microsoft.com/office/drawing/2014/main" id="{E164B7E0-A5F5-403B-8EA2-DCE79765817E}"/>
              </a:ext>
            </a:extLst>
          </p:cNvPr>
          <p:cNvSpPr/>
          <p:nvPr/>
        </p:nvSpPr>
        <p:spPr bwMode="auto">
          <a:xfrm>
            <a:off x="2809272" y="2538927"/>
            <a:ext cx="1673020" cy="56061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Semi-supervised detection</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53" name="矩形: 圆角 52">
            <a:extLst>
              <a:ext uri="{FF2B5EF4-FFF2-40B4-BE49-F238E27FC236}">
                <a16:creationId xmlns:a16="http://schemas.microsoft.com/office/drawing/2014/main" id="{84FFF7F8-48C5-4859-B1DE-E03DF4A8A68F}"/>
              </a:ext>
            </a:extLst>
          </p:cNvPr>
          <p:cNvSpPr/>
          <p:nvPr/>
        </p:nvSpPr>
        <p:spPr bwMode="auto">
          <a:xfrm>
            <a:off x="5369604" y="2590632"/>
            <a:ext cx="1661644" cy="457201"/>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Data association</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55" name="箭头: 右 54">
            <a:extLst>
              <a:ext uri="{FF2B5EF4-FFF2-40B4-BE49-F238E27FC236}">
                <a16:creationId xmlns:a16="http://schemas.microsoft.com/office/drawing/2014/main" id="{EE05E37F-618C-4CDC-B687-D9AC649B8455}"/>
              </a:ext>
            </a:extLst>
          </p:cNvPr>
          <p:cNvSpPr/>
          <p:nvPr/>
        </p:nvSpPr>
        <p:spPr bwMode="auto">
          <a:xfrm>
            <a:off x="4747149" y="2752342"/>
            <a:ext cx="324042" cy="133783"/>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pic>
        <p:nvPicPr>
          <p:cNvPr id="63" name="图片 62">
            <a:extLst>
              <a:ext uri="{FF2B5EF4-FFF2-40B4-BE49-F238E27FC236}">
                <a16:creationId xmlns:a16="http://schemas.microsoft.com/office/drawing/2014/main" id="{5D3C20CF-3EE2-4D29-93B8-52782DF71B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2840" y="1074745"/>
            <a:ext cx="1369600" cy="770400"/>
          </a:xfrm>
          <a:prstGeom prst="rect">
            <a:avLst/>
          </a:prstGeom>
        </p:spPr>
      </p:pic>
      <p:pic>
        <p:nvPicPr>
          <p:cNvPr id="69" name="图片 68">
            <a:extLst>
              <a:ext uri="{FF2B5EF4-FFF2-40B4-BE49-F238E27FC236}">
                <a16:creationId xmlns:a16="http://schemas.microsoft.com/office/drawing/2014/main" id="{6365452D-4027-4724-AE48-1942DA33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451" y="966699"/>
            <a:ext cx="1369600" cy="770400"/>
          </a:xfrm>
          <a:prstGeom prst="rect">
            <a:avLst/>
          </a:prstGeom>
        </p:spPr>
      </p:pic>
      <p:pic>
        <p:nvPicPr>
          <p:cNvPr id="70" name="图片 69">
            <a:extLst>
              <a:ext uri="{FF2B5EF4-FFF2-40B4-BE49-F238E27FC236}">
                <a16:creationId xmlns:a16="http://schemas.microsoft.com/office/drawing/2014/main" id="{149E7AEF-FCC0-4579-86A6-E94D072CE2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2004" y="838200"/>
            <a:ext cx="1369600" cy="770400"/>
          </a:xfrm>
          <a:prstGeom prst="rect">
            <a:avLst/>
          </a:prstGeom>
        </p:spPr>
      </p:pic>
      <p:sp>
        <p:nvSpPr>
          <p:cNvPr id="86" name="箭头: 右 85">
            <a:extLst>
              <a:ext uri="{FF2B5EF4-FFF2-40B4-BE49-F238E27FC236}">
                <a16:creationId xmlns:a16="http://schemas.microsoft.com/office/drawing/2014/main" id="{BC145EE2-B51D-4518-92D5-BD36DC448873}"/>
              </a:ext>
            </a:extLst>
          </p:cNvPr>
          <p:cNvSpPr/>
          <p:nvPr/>
        </p:nvSpPr>
        <p:spPr bwMode="auto">
          <a:xfrm rot="12576910">
            <a:off x="6191504" y="3846776"/>
            <a:ext cx="313200" cy="133200"/>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
        <p:nvSpPr>
          <p:cNvPr id="88" name="箭头: 右 87">
            <a:extLst>
              <a:ext uri="{FF2B5EF4-FFF2-40B4-BE49-F238E27FC236}">
                <a16:creationId xmlns:a16="http://schemas.microsoft.com/office/drawing/2014/main" id="{55D7C0E2-6002-4050-87FE-54405991C890}"/>
              </a:ext>
            </a:extLst>
          </p:cNvPr>
          <p:cNvSpPr/>
          <p:nvPr/>
        </p:nvSpPr>
        <p:spPr bwMode="auto">
          <a:xfrm rot="16200000">
            <a:off x="6123212" y="2260105"/>
            <a:ext cx="314207" cy="132048"/>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
        <p:nvSpPr>
          <p:cNvPr id="93" name="矩形: 圆角 92">
            <a:extLst>
              <a:ext uri="{FF2B5EF4-FFF2-40B4-BE49-F238E27FC236}">
                <a16:creationId xmlns:a16="http://schemas.microsoft.com/office/drawing/2014/main" id="{F670EA6F-EAC0-485E-BEE1-23A1D7746C3E}"/>
              </a:ext>
            </a:extLst>
          </p:cNvPr>
          <p:cNvSpPr/>
          <p:nvPr/>
        </p:nvSpPr>
        <p:spPr bwMode="auto">
          <a:xfrm>
            <a:off x="4482292" y="3472154"/>
            <a:ext cx="1500956" cy="56061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Iterative search</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94" name="矩形: 圆角 93">
            <a:extLst>
              <a:ext uri="{FF2B5EF4-FFF2-40B4-BE49-F238E27FC236}">
                <a16:creationId xmlns:a16="http://schemas.microsoft.com/office/drawing/2014/main" id="{ABDB73D1-AA97-42AC-9596-F62353741689}"/>
              </a:ext>
            </a:extLst>
          </p:cNvPr>
          <p:cNvSpPr/>
          <p:nvPr/>
        </p:nvSpPr>
        <p:spPr bwMode="auto">
          <a:xfrm>
            <a:off x="4482292" y="4377069"/>
            <a:ext cx="1500956" cy="56061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RPN based method</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4" name="箭头: 直角上 3">
            <a:extLst>
              <a:ext uri="{FF2B5EF4-FFF2-40B4-BE49-F238E27FC236}">
                <a16:creationId xmlns:a16="http://schemas.microsoft.com/office/drawing/2014/main" id="{94387172-83D5-4945-8EE7-90A685B05C82}"/>
              </a:ext>
            </a:extLst>
          </p:cNvPr>
          <p:cNvSpPr/>
          <p:nvPr/>
        </p:nvSpPr>
        <p:spPr bwMode="auto">
          <a:xfrm flipH="1">
            <a:off x="1419632" y="3143459"/>
            <a:ext cx="1389639" cy="689379"/>
          </a:xfrm>
          <a:prstGeom prst="bentUpArrow">
            <a:avLst>
              <a:gd name="adj1" fmla="val 7798"/>
              <a:gd name="adj2" fmla="val 10092"/>
              <a:gd name="adj3" fmla="val 18119"/>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400" b="1" dirty="0">
              <a:latin typeface="Siemens Sans Black" pitchFamily="2" charset="0"/>
            </a:endParaRPr>
          </a:p>
        </p:txBody>
      </p:sp>
      <p:sp>
        <p:nvSpPr>
          <p:cNvPr id="95" name="文本框 94">
            <a:extLst>
              <a:ext uri="{FF2B5EF4-FFF2-40B4-BE49-F238E27FC236}">
                <a16:creationId xmlns:a16="http://schemas.microsoft.com/office/drawing/2014/main" id="{05E60577-D207-40C1-B0A9-FF6DB2F72F12}"/>
              </a:ext>
            </a:extLst>
          </p:cNvPr>
          <p:cNvSpPr txBox="1"/>
          <p:nvPr/>
        </p:nvSpPr>
        <p:spPr>
          <a:xfrm>
            <a:off x="5061088" y="4051031"/>
            <a:ext cx="343364" cy="307777"/>
          </a:xfrm>
          <a:prstGeom prst="rect">
            <a:avLst/>
          </a:prstGeom>
          <a:noFill/>
        </p:spPr>
        <p:txBody>
          <a:bodyPr wrap="none" rtlCol="0">
            <a:spAutoFit/>
          </a:bodyPr>
          <a:lstStyle/>
          <a:p>
            <a:r>
              <a:rPr lang="en-US" altLang="zh-CN" sz="1400" dirty="0"/>
              <a:t>or</a:t>
            </a:r>
            <a:endParaRPr lang="zh-CN" altLang="en-US" dirty="0"/>
          </a:p>
        </p:txBody>
      </p:sp>
      <p:sp>
        <p:nvSpPr>
          <p:cNvPr id="96" name="箭头: 直角上 95">
            <a:extLst>
              <a:ext uri="{FF2B5EF4-FFF2-40B4-BE49-F238E27FC236}">
                <a16:creationId xmlns:a16="http://schemas.microsoft.com/office/drawing/2014/main" id="{3A522E06-C7A3-499C-8D7A-934025EA6B60}"/>
              </a:ext>
            </a:extLst>
          </p:cNvPr>
          <p:cNvSpPr/>
          <p:nvPr/>
        </p:nvSpPr>
        <p:spPr bwMode="auto">
          <a:xfrm flipH="1">
            <a:off x="940777" y="3143459"/>
            <a:ext cx="1868494" cy="1552432"/>
          </a:xfrm>
          <a:prstGeom prst="bentUpArrow">
            <a:avLst>
              <a:gd name="adj1" fmla="val 3857"/>
              <a:gd name="adj2" fmla="val 5252"/>
              <a:gd name="adj3" fmla="val 6642"/>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400" b="1" dirty="0">
              <a:latin typeface="Siemens Sans Black" pitchFamily="2" charset="0"/>
            </a:endParaRPr>
          </a:p>
        </p:txBody>
      </p:sp>
      <p:sp>
        <p:nvSpPr>
          <p:cNvPr id="97" name="矩形: 圆角 96">
            <a:extLst>
              <a:ext uri="{FF2B5EF4-FFF2-40B4-BE49-F238E27FC236}">
                <a16:creationId xmlns:a16="http://schemas.microsoft.com/office/drawing/2014/main" id="{C10A72D8-926D-4604-8E74-58B06913418B}"/>
              </a:ext>
            </a:extLst>
          </p:cNvPr>
          <p:cNvSpPr/>
          <p:nvPr/>
        </p:nvSpPr>
        <p:spPr bwMode="auto">
          <a:xfrm>
            <a:off x="3027745" y="3577346"/>
            <a:ext cx="921867" cy="40148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Filter</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98" name="矩形: 圆角 97">
            <a:extLst>
              <a:ext uri="{FF2B5EF4-FFF2-40B4-BE49-F238E27FC236}">
                <a16:creationId xmlns:a16="http://schemas.microsoft.com/office/drawing/2014/main" id="{7215B141-B990-4248-8F12-295B97E76799}"/>
              </a:ext>
            </a:extLst>
          </p:cNvPr>
          <p:cNvSpPr/>
          <p:nvPr/>
        </p:nvSpPr>
        <p:spPr bwMode="auto">
          <a:xfrm>
            <a:off x="3022851" y="4456635"/>
            <a:ext cx="921867" cy="40148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600" dirty="0">
                <a:solidFill>
                  <a:schemeClr val="bg1"/>
                </a:solidFill>
                <a:latin typeface="Siemens Sans Black" pitchFamily="2" charset="0"/>
              </a:rPr>
              <a:t>Filter</a:t>
            </a:r>
            <a:endParaRPr kumimoji="0" lang="zh-CN" altLang="en-US" sz="1600" i="0" u="none" strike="noStrike" cap="none" normalizeH="0" baseline="0" dirty="0">
              <a:ln>
                <a:noFill/>
              </a:ln>
              <a:solidFill>
                <a:schemeClr val="bg1"/>
              </a:solidFill>
              <a:effectLst/>
              <a:latin typeface="Siemens Sans Black" pitchFamily="2" charset="0"/>
            </a:endParaRPr>
          </a:p>
        </p:txBody>
      </p:sp>
      <p:sp>
        <p:nvSpPr>
          <p:cNvPr id="101" name="箭头: 右 100">
            <a:extLst>
              <a:ext uri="{FF2B5EF4-FFF2-40B4-BE49-F238E27FC236}">
                <a16:creationId xmlns:a16="http://schemas.microsoft.com/office/drawing/2014/main" id="{4E7DB8AA-D9F3-4C3D-8AEC-ECCBA89A85B6}"/>
              </a:ext>
            </a:extLst>
          </p:cNvPr>
          <p:cNvSpPr/>
          <p:nvPr/>
        </p:nvSpPr>
        <p:spPr bwMode="auto">
          <a:xfrm rot="10800000">
            <a:off x="4045891" y="4590485"/>
            <a:ext cx="324042" cy="133783"/>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
        <p:nvSpPr>
          <p:cNvPr id="102" name="箭头: 右 101">
            <a:extLst>
              <a:ext uri="{FF2B5EF4-FFF2-40B4-BE49-F238E27FC236}">
                <a16:creationId xmlns:a16="http://schemas.microsoft.com/office/drawing/2014/main" id="{089260C2-26C4-43F2-B0C0-28DE3EF455AE}"/>
              </a:ext>
            </a:extLst>
          </p:cNvPr>
          <p:cNvSpPr/>
          <p:nvPr/>
        </p:nvSpPr>
        <p:spPr bwMode="auto">
          <a:xfrm rot="10800000">
            <a:off x="4055485" y="3712898"/>
            <a:ext cx="324042" cy="133783"/>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
        <p:nvSpPr>
          <p:cNvPr id="103" name="箭头: 右 102">
            <a:extLst>
              <a:ext uri="{FF2B5EF4-FFF2-40B4-BE49-F238E27FC236}">
                <a16:creationId xmlns:a16="http://schemas.microsoft.com/office/drawing/2014/main" id="{21A72268-98E2-48EC-A9CF-6B10DDE65B7C}"/>
              </a:ext>
            </a:extLst>
          </p:cNvPr>
          <p:cNvSpPr/>
          <p:nvPr/>
        </p:nvSpPr>
        <p:spPr bwMode="auto">
          <a:xfrm rot="8702890">
            <a:off x="6199084" y="4461175"/>
            <a:ext cx="313200" cy="133200"/>
          </a:xfrm>
          <a:prstGeom prst="rightArrow">
            <a:avLst/>
          </a:prstGeom>
          <a:solidFill>
            <a:srgbClr val="00B05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Siemens Sans Black" pitchFamily="2" charset="0"/>
            </a:endParaRPr>
          </a:p>
        </p:txBody>
      </p:sp>
    </p:spTree>
    <p:extLst>
      <p:ext uri="{BB962C8B-B14F-4D97-AF65-F5344CB8AC3E}">
        <p14:creationId xmlns:p14="http://schemas.microsoft.com/office/powerpoint/2010/main" val="4368035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Numerical Result</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614331" cy="4859337"/>
          </a:xfrm>
        </p:spPr>
        <p:txBody>
          <a:bodyPr/>
          <a:lstStyle/>
          <a:p>
            <a:r>
              <a:rPr lang="en-US" altLang="zh-CN" sz="2000" dirty="0"/>
              <a:t>Following train_1_test_40 way, we get the detection performance results of RPN method. Till current results, iterative method performs better than the RPN method.</a:t>
            </a:r>
          </a:p>
        </p:txBody>
      </p:sp>
      <p:graphicFrame>
        <p:nvGraphicFramePr>
          <p:cNvPr id="2" name="表格 1">
            <a:extLst>
              <a:ext uri="{FF2B5EF4-FFF2-40B4-BE49-F238E27FC236}">
                <a16:creationId xmlns:a16="http://schemas.microsoft.com/office/drawing/2014/main" id="{BB95FFE7-FD4B-4423-BD07-D30EC664A38E}"/>
              </a:ext>
            </a:extLst>
          </p:cNvPr>
          <p:cNvGraphicFramePr>
            <a:graphicFrameLocks noGrp="1"/>
          </p:cNvGraphicFramePr>
          <p:nvPr>
            <p:extLst>
              <p:ext uri="{D42A27DB-BD31-4B8C-83A1-F6EECF244321}">
                <p14:modId xmlns:p14="http://schemas.microsoft.com/office/powerpoint/2010/main" val="1161031438"/>
              </p:ext>
            </p:extLst>
          </p:nvPr>
        </p:nvGraphicFramePr>
        <p:xfrm>
          <a:off x="609600" y="2209800"/>
          <a:ext cx="7467600" cy="1976120"/>
        </p:xfrm>
        <a:graphic>
          <a:graphicData uri="http://schemas.openxmlformats.org/drawingml/2006/table">
            <a:tbl>
              <a:tblPr firstRow="1" bandRow="1">
                <a:tableStyleId>{5C22544A-7EE6-4342-B048-85BDC9FD1C3A}</a:tableStyleId>
              </a:tblPr>
              <a:tblGrid>
                <a:gridCol w="1866900">
                  <a:extLst>
                    <a:ext uri="{9D8B030D-6E8A-4147-A177-3AD203B41FA5}">
                      <a16:colId xmlns:a16="http://schemas.microsoft.com/office/drawing/2014/main" val="1618248457"/>
                    </a:ext>
                  </a:extLst>
                </a:gridCol>
                <a:gridCol w="1866900">
                  <a:extLst>
                    <a:ext uri="{9D8B030D-6E8A-4147-A177-3AD203B41FA5}">
                      <a16:colId xmlns:a16="http://schemas.microsoft.com/office/drawing/2014/main" val="667457862"/>
                    </a:ext>
                  </a:extLst>
                </a:gridCol>
                <a:gridCol w="1866900">
                  <a:extLst>
                    <a:ext uri="{9D8B030D-6E8A-4147-A177-3AD203B41FA5}">
                      <a16:colId xmlns:a16="http://schemas.microsoft.com/office/drawing/2014/main" val="1621423890"/>
                    </a:ext>
                  </a:extLst>
                </a:gridCol>
                <a:gridCol w="1866900">
                  <a:extLst>
                    <a:ext uri="{9D8B030D-6E8A-4147-A177-3AD203B41FA5}">
                      <a16:colId xmlns:a16="http://schemas.microsoft.com/office/drawing/2014/main" val="1532677891"/>
                    </a:ext>
                  </a:extLst>
                </a:gridCol>
              </a:tblGrid>
              <a:tr h="370840">
                <a:tc>
                  <a:txBody>
                    <a:bodyPr/>
                    <a:lstStyle/>
                    <a:p>
                      <a:endParaRPr lang="zh-CN" altLang="en-US" dirty="0">
                        <a:solidFill>
                          <a:schemeClr val="tx1"/>
                        </a:solidFill>
                      </a:endParaRPr>
                    </a:p>
                  </a:txBody>
                  <a:tcPr/>
                </a:tc>
                <a:tc>
                  <a:txBody>
                    <a:bodyPr/>
                    <a:lstStyle/>
                    <a:p>
                      <a:r>
                        <a:rPr lang="en-US" altLang="zh-CN" dirty="0">
                          <a:solidFill>
                            <a:schemeClr val="tx1"/>
                          </a:solidFill>
                        </a:rPr>
                        <a:t>AP</a:t>
                      </a:r>
                      <a:endParaRPr lang="zh-CN" altLang="en-US" dirty="0">
                        <a:solidFill>
                          <a:schemeClr val="tx1"/>
                        </a:solidFill>
                      </a:endParaRPr>
                    </a:p>
                  </a:txBody>
                  <a:tcPr/>
                </a:tc>
                <a:tc>
                  <a:txBody>
                    <a:bodyPr/>
                    <a:lstStyle/>
                    <a:p>
                      <a:r>
                        <a:rPr lang="en-US" altLang="zh-CN" dirty="0">
                          <a:solidFill>
                            <a:schemeClr val="tx1"/>
                          </a:solidFill>
                        </a:rPr>
                        <a:t>AP50</a:t>
                      </a:r>
                      <a:endParaRPr lang="zh-CN" altLang="en-US" dirty="0">
                        <a:solidFill>
                          <a:schemeClr val="tx1"/>
                        </a:solidFill>
                      </a:endParaRPr>
                    </a:p>
                  </a:txBody>
                  <a:tcPr/>
                </a:tc>
                <a:tc>
                  <a:txBody>
                    <a:bodyPr/>
                    <a:lstStyle/>
                    <a:p>
                      <a:r>
                        <a:rPr lang="en-US" altLang="zh-CN" dirty="0">
                          <a:solidFill>
                            <a:schemeClr val="tx1"/>
                          </a:solidFill>
                        </a:rPr>
                        <a:t>AP75</a:t>
                      </a:r>
                      <a:endParaRPr lang="zh-CN" altLang="en-US" dirty="0">
                        <a:solidFill>
                          <a:schemeClr val="tx1"/>
                        </a:solidFill>
                      </a:endParaRPr>
                    </a:p>
                  </a:txBody>
                  <a:tcPr/>
                </a:tc>
                <a:extLst>
                  <a:ext uri="{0D108BD9-81ED-4DB2-BD59-A6C34878D82A}">
                    <a16:rowId xmlns:a16="http://schemas.microsoft.com/office/drawing/2014/main" val="1529848669"/>
                  </a:ext>
                </a:extLst>
              </a:tr>
              <a:tr h="370840">
                <a:tc>
                  <a:txBody>
                    <a:bodyPr/>
                    <a:lstStyle/>
                    <a:p>
                      <a:pPr marL="0" algn="l" defTabSz="914400" rtl="0" eaLnBrk="1" latinLnBrk="0" hangingPunct="1">
                        <a:lnSpc>
                          <a:spcPct val="150000"/>
                        </a:lnSpc>
                        <a:spcAft>
                          <a:spcPts val="0"/>
                        </a:spcAft>
                      </a:pPr>
                      <a:r>
                        <a:rPr lang="en-US" sz="1800" b="1" kern="1200" dirty="0" err="1">
                          <a:solidFill>
                            <a:schemeClr val="tx1"/>
                          </a:solidFill>
                          <a:latin typeface="+mn-lt"/>
                          <a:ea typeface="+mn-ea"/>
                          <a:cs typeface="+mn-cs"/>
                        </a:rPr>
                        <a:t>gt</a:t>
                      </a:r>
                      <a:endParaRPr lang="zh-CN" altLang="en-US" sz="1800" b="1"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dirty="0">
                          <a:solidFill>
                            <a:schemeClr val="tx1"/>
                          </a:solidFill>
                          <a:latin typeface="+mn-lt"/>
                          <a:ea typeface="+mn-ea"/>
                          <a:cs typeface="+mn-cs"/>
                        </a:rPr>
                        <a:t>38.28</a:t>
                      </a:r>
                      <a:endParaRPr lang="zh-CN" altLang="en-US" sz="1800" b="0"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a:solidFill>
                            <a:schemeClr val="tx1"/>
                          </a:solidFill>
                          <a:latin typeface="+mn-lt"/>
                          <a:ea typeface="+mn-ea"/>
                          <a:cs typeface="+mn-cs"/>
                        </a:rPr>
                        <a:t>77.50</a:t>
                      </a:r>
                      <a:endParaRPr lang="zh-CN" altLang="en-US" sz="1800" b="0" kern="120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a:solidFill>
                            <a:schemeClr val="tx1"/>
                          </a:solidFill>
                          <a:latin typeface="+mn-lt"/>
                          <a:ea typeface="+mn-ea"/>
                          <a:cs typeface="+mn-cs"/>
                        </a:rPr>
                        <a:t>32.57</a:t>
                      </a:r>
                      <a:endParaRPr lang="zh-CN" altLang="en-US" sz="1800" b="0" kern="1200">
                        <a:solidFill>
                          <a:schemeClr val="tx1"/>
                        </a:solidFill>
                        <a:latin typeface="+mn-lt"/>
                        <a:ea typeface="+mn-ea"/>
                        <a:cs typeface="+mn-cs"/>
                      </a:endParaRPr>
                    </a:p>
                  </a:txBody>
                  <a:tcPr marL="68580" marR="68580" marT="0" marB="0"/>
                </a:tc>
                <a:extLst>
                  <a:ext uri="{0D108BD9-81ED-4DB2-BD59-A6C34878D82A}">
                    <a16:rowId xmlns:a16="http://schemas.microsoft.com/office/drawing/2014/main" val="1905888637"/>
                  </a:ext>
                </a:extLst>
              </a:tr>
              <a:tr h="370840">
                <a:tc>
                  <a:txBody>
                    <a:bodyPr/>
                    <a:lstStyle/>
                    <a:p>
                      <a:pPr marL="0" algn="l" defTabSz="914400" rtl="0" eaLnBrk="1" latinLnBrk="0" hangingPunct="1">
                        <a:lnSpc>
                          <a:spcPct val="150000"/>
                        </a:lnSpc>
                        <a:spcAft>
                          <a:spcPts val="0"/>
                        </a:spcAft>
                      </a:pPr>
                      <a:r>
                        <a:rPr lang="en-US" sz="1800" b="1" kern="1200" dirty="0">
                          <a:solidFill>
                            <a:schemeClr val="tx1"/>
                          </a:solidFill>
                          <a:latin typeface="+mn-lt"/>
                          <a:ea typeface="+mn-ea"/>
                          <a:cs typeface="+mn-cs"/>
                        </a:rPr>
                        <a:t>baseline(iter_1)</a:t>
                      </a:r>
                      <a:endParaRPr lang="zh-CN" altLang="en-US" sz="1800" b="1"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dirty="0">
                          <a:solidFill>
                            <a:schemeClr val="tx1"/>
                          </a:solidFill>
                          <a:latin typeface="+mn-lt"/>
                          <a:ea typeface="+mn-ea"/>
                          <a:cs typeface="+mn-cs"/>
                        </a:rPr>
                        <a:t>26.48</a:t>
                      </a:r>
                      <a:endParaRPr lang="zh-CN" altLang="en-US" sz="1800" b="0"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dirty="0">
                          <a:solidFill>
                            <a:schemeClr val="tx1"/>
                          </a:solidFill>
                          <a:latin typeface="+mn-lt"/>
                          <a:ea typeface="+mn-ea"/>
                          <a:cs typeface="+mn-cs"/>
                        </a:rPr>
                        <a:t>57.77</a:t>
                      </a:r>
                      <a:endParaRPr lang="zh-CN" altLang="en-US" sz="1800" b="0"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0" kern="1200" dirty="0">
                          <a:solidFill>
                            <a:schemeClr val="tx1"/>
                          </a:solidFill>
                          <a:latin typeface="+mn-lt"/>
                          <a:ea typeface="+mn-ea"/>
                          <a:cs typeface="+mn-cs"/>
                        </a:rPr>
                        <a:t>20.51</a:t>
                      </a:r>
                      <a:endParaRPr lang="zh-CN" altLang="en-US" sz="1800" b="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827662218"/>
                  </a:ext>
                </a:extLst>
              </a:tr>
              <a:tr h="370840">
                <a:tc>
                  <a:txBody>
                    <a:bodyPr/>
                    <a:lstStyle/>
                    <a:p>
                      <a:pPr marL="0" algn="l" defTabSz="914400" rtl="0" eaLnBrk="1" latinLnBrk="0" hangingPunct="1">
                        <a:lnSpc>
                          <a:spcPct val="150000"/>
                        </a:lnSpc>
                        <a:spcAft>
                          <a:spcPts val="0"/>
                        </a:spcAft>
                      </a:pPr>
                      <a:r>
                        <a:rPr lang="en-US" sz="1800" b="1" kern="1200">
                          <a:solidFill>
                            <a:schemeClr val="tx1"/>
                          </a:solidFill>
                          <a:latin typeface="+mn-lt"/>
                          <a:ea typeface="+mn-ea"/>
                          <a:cs typeface="+mn-cs"/>
                        </a:rPr>
                        <a:t>iter_2</a:t>
                      </a:r>
                      <a:endParaRPr lang="zh-CN" altLang="en-US" sz="1800" b="1" kern="120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1" kern="1200" dirty="0">
                          <a:solidFill>
                            <a:schemeClr val="tx1"/>
                          </a:solidFill>
                          <a:latin typeface="+mn-lt"/>
                          <a:ea typeface="+mn-ea"/>
                          <a:cs typeface="+mn-cs"/>
                        </a:rPr>
                        <a:t>27.55</a:t>
                      </a:r>
                      <a:endParaRPr lang="zh-CN" altLang="en-US" sz="1800" b="1"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1" kern="1200" dirty="0">
                          <a:solidFill>
                            <a:schemeClr val="tx1"/>
                          </a:solidFill>
                          <a:latin typeface="+mn-lt"/>
                          <a:ea typeface="+mn-ea"/>
                          <a:cs typeface="+mn-cs"/>
                        </a:rPr>
                        <a:t>62.07</a:t>
                      </a:r>
                      <a:endParaRPr lang="zh-CN" altLang="en-US" sz="1800" b="1" kern="1200" dirty="0">
                        <a:solidFill>
                          <a:schemeClr val="tx1"/>
                        </a:solidFill>
                        <a:latin typeface="+mn-lt"/>
                        <a:ea typeface="+mn-ea"/>
                        <a:cs typeface="+mn-cs"/>
                      </a:endParaRPr>
                    </a:p>
                  </a:txBody>
                  <a:tcPr marL="68580" marR="68580" marT="0" marB="0"/>
                </a:tc>
                <a:tc>
                  <a:txBody>
                    <a:bodyPr/>
                    <a:lstStyle/>
                    <a:p>
                      <a:pPr marL="0" algn="l" defTabSz="914400" rtl="0" eaLnBrk="1" latinLnBrk="0" hangingPunct="1">
                        <a:lnSpc>
                          <a:spcPct val="150000"/>
                        </a:lnSpc>
                        <a:spcAft>
                          <a:spcPts val="0"/>
                        </a:spcAft>
                      </a:pPr>
                      <a:r>
                        <a:rPr lang="en-US" sz="1800" b="1" kern="1200" dirty="0">
                          <a:solidFill>
                            <a:schemeClr val="tx1"/>
                          </a:solidFill>
                          <a:latin typeface="+mn-lt"/>
                          <a:ea typeface="+mn-ea"/>
                          <a:cs typeface="+mn-cs"/>
                        </a:rPr>
                        <a:t>20.40</a:t>
                      </a:r>
                      <a:endParaRPr lang="zh-CN" altLang="en-US" sz="1800" b="1"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3819711774"/>
                  </a:ext>
                </a:extLst>
              </a:tr>
              <a:tr h="370840">
                <a:tc>
                  <a:txBody>
                    <a:bodyPr/>
                    <a:lstStyle/>
                    <a:p>
                      <a:pPr marL="0" algn="l" defTabSz="914400" rtl="0" eaLnBrk="1" latinLnBrk="0" hangingPunct="1"/>
                      <a:r>
                        <a:rPr lang="en-US" altLang="zh-CN" sz="1800" b="1" kern="1200" dirty="0" err="1">
                          <a:solidFill>
                            <a:schemeClr val="tx1"/>
                          </a:solidFill>
                          <a:latin typeface="+mn-lt"/>
                          <a:ea typeface="+mn-ea"/>
                          <a:cs typeface="+mn-cs"/>
                        </a:rPr>
                        <a:t>rpn</a:t>
                      </a:r>
                      <a:endParaRPr lang="zh-CN" altLang="en-US" sz="1800" b="1"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tx1"/>
                          </a:solidFill>
                          <a:latin typeface="+mn-lt"/>
                          <a:ea typeface="+mn-ea"/>
                          <a:cs typeface="+mn-cs"/>
                        </a:rPr>
                        <a:t>19.29</a:t>
                      </a:r>
                      <a:endParaRPr lang="zh-CN" altLang="en-US" sz="1800" b="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tx1"/>
                          </a:solidFill>
                          <a:latin typeface="+mn-lt"/>
                          <a:ea typeface="+mn-ea"/>
                          <a:cs typeface="+mn-cs"/>
                        </a:rPr>
                        <a:t>47.42</a:t>
                      </a:r>
                      <a:endParaRPr lang="zh-CN" altLang="en-US" sz="1800" b="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b="0" kern="1200" dirty="0">
                          <a:solidFill>
                            <a:schemeClr val="tx1"/>
                          </a:solidFill>
                          <a:latin typeface="+mn-lt"/>
                          <a:ea typeface="+mn-ea"/>
                          <a:cs typeface="+mn-cs"/>
                        </a:rPr>
                        <a:t>12.37</a:t>
                      </a:r>
                      <a:endParaRPr lang="zh-CN" altLang="en-US" sz="1800" b="0" kern="1200" dirty="0">
                        <a:solidFill>
                          <a:schemeClr val="tx1"/>
                        </a:solidFill>
                        <a:latin typeface="+mn-lt"/>
                        <a:ea typeface="+mn-ea"/>
                        <a:cs typeface="+mn-cs"/>
                      </a:endParaRPr>
                    </a:p>
                  </a:txBody>
                  <a:tcPr/>
                </a:tc>
                <a:extLst>
                  <a:ext uri="{0D108BD9-81ED-4DB2-BD59-A6C34878D82A}">
                    <a16:rowId xmlns:a16="http://schemas.microsoft.com/office/drawing/2014/main" val="3077278057"/>
                  </a:ext>
                </a:extLst>
              </a:tr>
            </a:tbl>
          </a:graphicData>
        </a:graphic>
      </p:graphicFrame>
    </p:spTree>
    <p:extLst>
      <p:ext uri="{BB962C8B-B14F-4D97-AF65-F5344CB8AC3E}">
        <p14:creationId xmlns:p14="http://schemas.microsoft.com/office/powerpoint/2010/main" val="1354118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gt_iou_th_05.</a:t>
            </a:r>
          </a:p>
        </p:txBody>
      </p:sp>
      <p:pic>
        <p:nvPicPr>
          <p:cNvPr id="5" name="图片 4">
            <a:extLst>
              <a:ext uri="{FF2B5EF4-FFF2-40B4-BE49-F238E27FC236}">
                <a16:creationId xmlns:a16="http://schemas.microsoft.com/office/drawing/2014/main" id="{BC69AB36-A149-464F-BD9C-BB48FD06E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752600"/>
            <a:ext cx="5852160" cy="4389120"/>
          </a:xfrm>
          <a:prstGeom prst="rect">
            <a:avLst/>
          </a:prstGeom>
        </p:spPr>
      </p:pic>
    </p:spTree>
    <p:extLst>
      <p:ext uri="{BB962C8B-B14F-4D97-AF65-F5344CB8AC3E}">
        <p14:creationId xmlns:p14="http://schemas.microsoft.com/office/powerpoint/2010/main" val="131424951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gt_iou_th_00.</a:t>
            </a:r>
          </a:p>
        </p:txBody>
      </p:sp>
      <p:pic>
        <p:nvPicPr>
          <p:cNvPr id="3" name="图片 2">
            <a:extLst>
              <a:ext uri="{FF2B5EF4-FFF2-40B4-BE49-F238E27FC236}">
                <a16:creationId xmlns:a16="http://schemas.microsoft.com/office/drawing/2014/main" id="{B562D203-EE40-4477-AEEC-7C3F76C5B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5852160" cy="4389120"/>
          </a:xfrm>
          <a:prstGeom prst="rect">
            <a:avLst/>
          </a:prstGeom>
        </p:spPr>
      </p:pic>
    </p:spTree>
    <p:extLst>
      <p:ext uri="{BB962C8B-B14F-4D97-AF65-F5344CB8AC3E}">
        <p14:creationId xmlns:p14="http://schemas.microsoft.com/office/powerpoint/2010/main" val="379262173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Stat-All FPN Levels</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gt_iou_th_05.</a:t>
            </a:r>
          </a:p>
        </p:txBody>
      </p:sp>
      <p:pic>
        <p:nvPicPr>
          <p:cNvPr id="3" name="图片 2">
            <a:extLst>
              <a:ext uri="{FF2B5EF4-FFF2-40B4-BE49-F238E27FC236}">
                <a16:creationId xmlns:a16="http://schemas.microsoft.com/office/drawing/2014/main" id="{55A77AE5-0DFD-438B-BE29-6D45C382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5852160" cy="4389120"/>
          </a:xfrm>
          <a:prstGeom prst="rect">
            <a:avLst/>
          </a:prstGeom>
        </p:spPr>
      </p:pic>
    </p:spTree>
    <p:extLst>
      <p:ext uri="{BB962C8B-B14F-4D97-AF65-F5344CB8AC3E}">
        <p14:creationId xmlns:p14="http://schemas.microsoft.com/office/powerpoint/2010/main" val="100783539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Box Score Stat-All FPN Levels</a:t>
            </a:r>
            <a:endParaRPr lang="zh-CN" altLang="en-US" dirty="0"/>
          </a:p>
        </p:txBody>
      </p:sp>
      <p:sp>
        <p:nvSpPr>
          <p:cNvPr id="4" name="内容占位符 8">
            <a:extLst>
              <a:ext uri="{FF2B5EF4-FFF2-40B4-BE49-F238E27FC236}">
                <a16:creationId xmlns:a16="http://schemas.microsoft.com/office/drawing/2014/main" id="{44922342-9DFF-4269-811C-D22CC1CDCD4E}"/>
              </a:ext>
            </a:extLst>
          </p:cNvPr>
          <p:cNvSpPr>
            <a:spLocks noGrp="1"/>
          </p:cNvSpPr>
          <p:nvPr>
            <p:ph idx="1"/>
          </p:nvPr>
        </p:nvSpPr>
        <p:spPr>
          <a:xfrm>
            <a:off x="148669" y="931863"/>
            <a:ext cx="8859921" cy="4859337"/>
          </a:xfrm>
        </p:spPr>
        <p:txBody>
          <a:bodyPr/>
          <a:lstStyle/>
          <a:p>
            <a:r>
              <a:rPr lang="en-US" altLang="zh-CN" sz="2000" dirty="0"/>
              <a:t>Box score stat for first images of all 40 sequences with gt_iou_th_00.</a:t>
            </a:r>
          </a:p>
        </p:txBody>
      </p:sp>
      <p:pic>
        <p:nvPicPr>
          <p:cNvPr id="5" name="图片 4">
            <a:extLst>
              <a:ext uri="{FF2B5EF4-FFF2-40B4-BE49-F238E27FC236}">
                <a16:creationId xmlns:a16="http://schemas.microsoft.com/office/drawing/2014/main" id="{DF037222-7DE7-47F3-9C09-3FC0924C0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00200"/>
            <a:ext cx="5852160" cy="4389120"/>
          </a:xfrm>
          <a:prstGeom prst="rect">
            <a:avLst/>
          </a:prstGeom>
        </p:spPr>
      </p:pic>
    </p:spTree>
    <p:extLst>
      <p:ext uri="{BB962C8B-B14F-4D97-AF65-F5344CB8AC3E}">
        <p14:creationId xmlns:p14="http://schemas.microsoft.com/office/powerpoint/2010/main" val="966431773"/>
      </p:ext>
    </p:extLst>
  </p:cSld>
  <p:clrMapOvr>
    <a:masterClrMapping/>
  </p:clrMapOvr>
  <p:transition/>
</p:sld>
</file>

<file path=ppt/theme/theme1.xml><?xml version="1.0" encoding="utf-8"?>
<a:theme xmlns:a="http://schemas.openxmlformats.org/drawingml/2006/main" name="Standard">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iemens internal">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iemens intern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ony Brook Univers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EmoryTheme</Template>
  <TotalTime>22523</TotalTime>
  <Words>461</Words>
  <Application>Microsoft Office PowerPoint</Application>
  <PresentationFormat>全屏显示(4:3)</PresentationFormat>
  <Paragraphs>81</Paragraphs>
  <Slides>20</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20</vt:i4>
      </vt:variant>
    </vt:vector>
  </HeadingPairs>
  <TitlesOfParts>
    <vt:vector size="36" baseType="lpstr">
      <vt:lpstr>Lucida Grande</vt:lpstr>
      <vt:lpstr>ＭＳ Ｐゴシック</vt:lpstr>
      <vt:lpstr>Siemens Sans</vt:lpstr>
      <vt:lpstr>Siemens Sans Black</vt:lpstr>
      <vt:lpstr>宋体</vt:lpstr>
      <vt:lpstr>Arial</vt:lpstr>
      <vt:lpstr>Calibri</vt:lpstr>
      <vt:lpstr>Helvetica</vt:lpstr>
      <vt:lpstr>Verdana</vt:lpstr>
      <vt:lpstr>Standard</vt:lpstr>
      <vt:lpstr>1_siemens internal</vt:lpstr>
      <vt:lpstr>2_siemens internal</vt:lpstr>
      <vt:lpstr>Office Theme</vt:lpstr>
      <vt:lpstr>1_Office Theme</vt:lpstr>
      <vt:lpstr>2_Office Theme</vt:lpstr>
      <vt:lpstr>Stony Brook University</vt:lpstr>
      <vt:lpstr>PowerPoint 演示文稿</vt:lpstr>
      <vt:lpstr>Last discussion</vt:lpstr>
      <vt:lpstr>This week</vt:lpstr>
      <vt:lpstr>Full Process</vt:lpstr>
      <vt:lpstr>Numerical Result</vt:lpstr>
      <vt:lpstr>Box Score Stat</vt:lpstr>
      <vt:lpstr>Box Score Stat</vt:lpstr>
      <vt:lpstr>Box Score Stat-All FPN Levels</vt:lpstr>
      <vt:lpstr>Box Score Stat-All FPN Levels</vt:lpstr>
      <vt:lpstr>Box Score Stat-ImageNet Res50</vt:lpstr>
      <vt:lpstr>Box Score Stat-ImageNet Res50</vt:lpstr>
      <vt:lpstr>Featmap Similarity-RPN</vt:lpstr>
      <vt:lpstr>Featmap Similarity-ImageNet</vt:lpstr>
      <vt:lpstr>Featmap Similarity-RPN</vt:lpstr>
      <vt:lpstr>Featmap Similarity-ImageNet</vt:lpstr>
      <vt:lpstr>Featmap Similarity-RPN</vt:lpstr>
      <vt:lpstr>Featmap Similarity-ImageNet</vt:lpstr>
      <vt:lpstr>Featmap Similarity-RPN</vt:lpstr>
      <vt:lpstr>Featmap Similarity-ImageNet</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SATO: A Spatial Data Partitioning Framework for Scalable Query Processing</dc:title>
  <dc:creator>Hoang Vo</dc:creator>
  <cp:lastModifiedBy>程 文胜</cp:lastModifiedBy>
  <cp:revision>2040</cp:revision>
  <cp:lastPrinted>2015-08-26T21:35:55Z</cp:lastPrinted>
  <dcterms:created xsi:type="dcterms:W3CDTF">2014-10-10T03:49:09Z</dcterms:created>
  <dcterms:modified xsi:type="dcterms:W3CDTF">2022-03-15T04:39:36Z</dcterms:modified>
</cp:coreProperties>
</file>